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0.JPG" ContentType="image/gif"/>
  <Override PartName="/ppt/media/image41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8" r:id="rId1"/>
  </p:sldMasterIdLst>
  <p:sldIdLst>
    <p:sldId id="256" r:id="rId2"/>
    <p:sldId id="257" r:id="rId3"/>
    <p:sldId id="260" r:id="rId4"/>
    <p:sldId id="261" r:id="rId5"/>
    <p:sldId id="303" r:id="rId6"/>
    <p:sldId id="304" r:id="rId7"/>
    <p:sldId id="305" r:id="rId8"/>
    <p:sldId id="306" r:id="rId9"/>
    <p:sldId id="320" r:id="rId10"/>
    <p:sldId id="319" r:id="rId11"/>
    <p:sldId id="301" r:id="rId12"/>
    <p:sldId id="302" r:id="rId13"/>
    <p:sldId id="262" r:id="rId14"/>
    <p:sldId id="263" r:id="rId15"/>
    <p:sldId id="264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65" r:id="rId25"/>
    <p:sldId id="266" r:id="rId26"/>
    <p:sldId id="267" r:id="rId27"/>
    <p:sldId id="295" r:id="rId28"/>
    <p:sldId id="307" r:id="rId29"/>
    <p:sldId id="308" r:id="rId30"/>
    <p:sldId id="309" r:id="rId31"/>
    <p:sldId id="296" r:id="rId32"/>
    <p:sldId id="297" r:id="rId33"/>
    <p:sldId id="298" r:id="rId34"/>
    <p:sldId id="299" r:id="rId35"/>
    <p:sldId id="300" r:id="rId36"/>
    <p:sldId id="268" r:id="rId37"/>
    <p:sldId id="269" r:id="rId38"/>
    <p:sldId id="325" r:id="rId39"/>
    <p:sldId id="275" r:id="rId40"/>
    <p:sldId id="328" r:id="rId41"/>
    <p:sldId id="329" r:id="rId42"/>
    <p:sldId id="330" r:id="rId43"/>
    <p:sldId id="331" r:id="rId44"/>
    <p:sldId id="332" r:id="rId45"/>
    <p:sldId id="333" r:id="rId46"/>
    <p:sldId id="327" r:id="rId47"/>
    <p:sldId id="324" r:id="rId48"/>
    <p:sldId id="274" r:id="rId49"/>
    <p:sldId id="326" r:id="rId50"/>
    <p:sldId id="310" r:id="rId51"/>
    <p:sldId id="311" r:id="rId52"/>
    <p:sldId id="312" r:id="rId53"/>
    <p:sldId id="273" r:id="rId54"/>
    <p:sldId id="270" r:id="rId55"/>
    <p:sldId id="271" r:id="rId56"/>
    <p:sldId id="272" r:id="rId57"/>
    <p:sldId id="276" r:id="rId58"/>
    <p:sldId id="277" r:id="rId59"/>
    <p:sldId id="278" r:id="rId60"/>
    <p:sldId id="279" r:id="rId61"/>
    <p:sldId id="280" r:id="rId62"/>
    <p:sldId id="281" r:id="rId63"/>
    <p:sldId id="282" r:id="rId64"/>
    <p:sldId id="283" r:id="rId65"/>
    <p:sldId id="321" r:id="rId66"/>
    <p:sldId id="313" r:id="rId67"/>
    <p:sldId id="314" r:id="rId68"/>
    <p:sldId id="315" r:id="rId69"/>
    <p:sldId id="284" r:id="rId70"/>
    <p:sldId id="285" r:id="rId71"/>
    <p:sldId id="286" r:id="rId72"/>
    <p:sldId id="322" r:id="rId73"/>
    <p:sldId id="323" r:id="rId74"/>
    <p:sldId id="318" r:id="rId7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2017/9/6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6E-MWjcJbHk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a87ewMWiJ8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kids.com.tw/tsaiss/gokids/CARDLINE%20GLOBETROTTER%20-%20rulebook%20-%20CNT.pdf" TargetMode="Externa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D7r4ZzBub4" TargetMode="Externa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ODSIMDgaJc" TargetMode="Externa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RcljVeAnew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playlist?list=PLypxJPstnAvvdYc4p9v6buqFEFhSd0pob" TargetMode="External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4632" cy="2942183"/>
          </a:xfrm>
        </p:spPr>
        <p:txBody>
          <a:bodyPr anchor="b">
            <a:normAutofit/>
          </a:bodyPr>
          <a:lstStyle/>
          <a:p>
            <a:r>
              <a:rPr lang="zh-TW" altLang="en-US" sz="6000" dirty="0" smtClean="0">
                <a:solidFill>
                  <a:schemeClr val="accent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臺北市立中崙高級中學</a:t>
            </a:r>
            <a:r>
              <a:rPr lang="en-US" altLang="zh-TW" sz="6000" dirty="0" smtClean="0">
                <a:solidFill>
                  <a:schemeClr val="accent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/>
            </a:r>
            <a:br>
              <a:rPr lang="en-US" altLang="zh-TW" sz="6000" dirty="0" smtClean="0">
                <a:solidFill>
                  <a:schemeClr val="accent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lang="zh-TW" altLang="en-US" sz="600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現藏桌遊目錄之</a:t>
            </a:r>
            <a:r>
              <a:rPr lang="en-US" altLang="zh-TW" sz="6000" dirty="0" smtClean="0">
                <a:latin typeface="SimHei" panose="02010609060101010101" pitchFamily="49" charset="-122"/>
                <a:ea typeface="SimHei" panose="02010609060101010101" pitchFamily="49" charset="-122"/>
              </a:rPr>
              <a:t/>
            </a:r>
            <a:br>
              <a:rPr lang="en-US" altLang="zh-TW" sz="6000" dirty="0" smtClean="0"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lang="zh-TW" altLang="en-US" sz="600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內容物與使用說明</a:t>
            </a:r>
            <a:endParaRPr lang="zh-TW" altLang="en-US" sz="60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7774632" cy="1593304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latin typeface="KaiTi" panose="02010609060101010101" pitchFamily="49" charset="-122"/>
                <a:ea typeface="KaiTi" panose="02010609060101010101" pitchFamily="49" charset="-122"/>
              </a:rPr>
              <a:t>教務處設備組</a:t>
            </a:r>
            <a:endParaRPr lang="en-US" altLang="zh-TW" sz="2800" dirty="0" smtClean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TW" dirty="0" smtClean="0">
                <a:latin typeface="+mj-lt"/>
                <a:ea typeface="KaiTi" panose="02010609060101010101" pitchFamily="49" charset="-122"/>
              </a:rPr>
              <a:t>Aug. 2017</a:t>
            </a:r>
            <a:endParaRPr lang="zh-TW" altLang="en-US" dirty="0">
              <a:latin typeface="+mj-lt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253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79512" y="316591"/>
            <a:ext cx="8136904" cy="5922461"/>
          </a:xfrm>
        </p:spPr>
        <p:txBody>
          <a:bodyPr anchor="ctr">
            <a:normAutofit/>
          </a:bodyPr>
          <a:lstStyle/>
          <a:p>
            <a:pPr indent="-342900" algn="just"/>
            <a:r>
              <a:rPr lang="zh-TW" altLang="en-US" sz="2000" dirty="0" smtClean="0">
                <a:latin typeface="+mj-lt"/>
              </a:rPr>
              <a:t>遊戲結束：</a:t>
            </a:r>
            <a:endParaRPr lang="en-US" altLang="zh-TW" sz="2000" dirty="0" smtClean="0">
              <a:latin typeface="+mj-lt"/>
            </a:endParaRPr>
          </a:p>
          <a:p>
            <a:pPr marL="754380" lvl="1" indent="-457200" algn="just">
              <a:buFont typeface="+mj-lt"/>
              <a:buAutoNum type="arabicPeriod"/>
            </a:pPr>
            <a:r>
              <a:rPr lang="zh-TW" altLang="en-US" sz="1800" dirty="0">
                <a:latin typeface="+mj-lt"/>
              </a:rPr>
              <a:t>遊戲過程中，中央牌堆最</a:t>
            </a:r>
            <a:r>
              <a:rPr lang="zh-TW" altLang="en-US" sz="1800" dirty="0" smtClean="0">
                <a:latin typeface="+mj-lt"/>
              </a:rPr>
              <a:t>上層</a:t>
            </a:r>
            <a:r>
              <a:rPr lang="zh-TW" altLang="en-US" sz="1800" dirty="0">
                <a:latin typeface="+mj-lt"/>
              </a:rPr>
              <a:t>的</a:t>
            </a:r>
            <a:r>
              <a:rPr lang="zh-TW" altLang="en-US" sz="1800" dirty="0" smtClean="0">
                <a:latin typeface="+mj-lt"/>
              </a:rPr>
              <a:t>紙牌</a:t>
            </a:r>
            <a:r>
              <a:rPr lang="zh-TW" altLang="en-US" sz="1800" dirty="0">
                <a:latin typeface="+mj-lt"/>
              </a:rPr>
              <a:t>會一直變換，所以如果同時兼有多位玩家同時出牌，便由最先把紙牌放到中央牌堆的玩家優先，並不是先說先贏，此時手腳較慢的玩家必須把牌拿回手上</a:t>
            </a:r>
            <a:r>
              <a:rPr lang="zh-TW" altLang="en-US" sz="1800" dirty="0" smtClean="0">
                <a:latin typeface="+mj-lt"/>
              </a:rPr>
              <a:t>。</a:t>
            </a:r>
            <a:endParaRPr lang="en-US" altLang="zh-TW" sz="1800" dirty="0" smtClean="0">
              <a:latin typeface="+mj-lt"/>
            </a:endParaRPr>
          </a:p>
          <a:p>
            <a:pPr marL="754380" lvl="1" indent="-457200" algn="just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玩家</a:t>
            </a:r>
            <a:r>
              <a:rPr lang="zh-TW" altLang="en-US" sz="1800" dirty="0">
                <a:latin typeface="+mj-lt"/>
              </a:rPr>
              <a:t>的任務是要快速地將手牌出到中央牌堆，最先將牌出光者勝</a:t>
            </a:r>
            <a:r>
              <a:rPr lang="zh-TW" altLang="en-US" sz="1800" dirty="0" smtClean="0">
                <a:latin typeface="+mj-lt"/>
              </a:rPr>
              <a:t>。</a:t>
            </a:r>
            <a:endParaRPr lang="en-US" altLang="zh-TW" sz="2000" b="0" dirty="0">
              <a:latin typeface="+mj-lt"/>
            </a:endParaRPr>
          </a:p>
          <a:p>
            <a:pPr indent="-342900"/>
            <a:endParaRPr lang="en-US" altLang="zh-TW" sz="2000" dirty="0" smtClean="0">
              <a:latin typeface="+mj-lt"/>
            </a:endParaRPr>
          </a:p>
          <a:p>
            <a:pPr indent="-342900"/>
            <a:r>
              <a:rPr lang="zh-TW" altLang="en-US" sz="2000" dirty="0" smtClean="0">
                <a:latin typeface="+mj-lt"/>
              </a:rPr>
              <a:t>線上教學：</a:t>
            </a:r>
            <a:r>
              <a:rPr lang="en-US" altLang="zh-TW" sz="2000" dirty="0">
                <a:latin typeface="+mj-lt"/>
                <a:hlinkClick r:id="rId2"/>
              </a:rPr>
              <a:t>https://</a:t>
            </a:r>
            <a:r>
              <a:rPr lang="en-US" altLang="zh-TW" sz="2000" dirty="0" smtClean="0">
                <a:latin typeface="+mj-lt"/>
                <a:hlinkClick r:id="rId2"/>
              </a:rPr>
              <a:t>www.youtube.com/watch?v=6E-MWjcJbHk</a:t>
            </a:r>
            <a:endParaRPr lang="en-US" altLang="zh-TW" sz="2000" dirty="0" smtClean="0">
              <a:latin typeface="+mj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2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數字急轉彎</a:t>
            </a:r>
            <a:r>
              <a:rPr lang="zh-TW" altLang="en-US" sz="2400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47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en-US" altLang="zh-TW" sz="3200" b="0" dirty="0" err="1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Blokus</a:t>
            </a:r>
            <a:r>
              <a:rPr lang="zh-TW" altLang="en-US" sz="3200" b="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（格格不入）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351"/>
          <a:stretch>
            <a:fillRect/>
          </a:stretch>
        </p:blipFill>
        <p:spPr/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1310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外觀包裝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TW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【</a:t>
            </a:r>
            <a:r>
              <a:rPr lang="zh-TW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人數</a:t>
            </a:r>
            <a:r>
              <a:rPr lang="en-US" altLang="zh-TW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】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2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－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4</a:t>
            </a:r>
            <a:r>
              <a:rPr lang="zh-TW" altLang="en-US" dirty="0">
                <a:latin typeface="+mj-lt"/>
                <a:ea typeface="FangSong" panose="02010609060101010101" pitchFamily="49" charset="-122"/>
              </a:rPr>
              <a:t>　</a:t>
            </a:r>
            <a:r>
              <a:rPr lang="en-US" altLang="zh-TW" dirty="0" smtClean="0">
                <a:latin typeface="FangSong"/>
                <a:ea typeface="FangSong"/>
              </a:rPr>
              <a:t>【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時間</a:t>
            </a:r>
            <a:r>
              <a:rPr lang="en-US" altLang="zh-TW" dirty="0" smtClean="0">
                <a:latin typeface="FangSong"/>
                <a:ea typeface="FangSong"/>
              </a:rPr>
              <a:t>】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20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分</a:t>
            </a:r>
            <a:endParaRPr lang="zh-TW" altLang="en-US" b="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3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746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en-US" altLang="zh-TW" sz="3200" b="0" dirty="0" err="1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Blokus</a:t>
            </a:r>
            <a:r>
              <a:rPr lang="zh-TW" altLang="en-US" sz="3200" b="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（格格不入）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351"/>
          <a:stretch>
            <a:fillRect/>
          </a:stretch>
        </p:blipFill>
        <p:spPr/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29280"/>
          </a:xfrm>
        </p:spPr>
        <p:txBody>
          <a:bodyPr>
            <a:normAutofit/>
          </a:bodyPr>
          <a:lstStyle/>
          <a:p>
            <a:r>
              <a:rPr lang="zh-TW" altLang="en-US" sz="200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內容物</a:t>
            </a:r>
            <a:endParaRPr lang="en-US" altLang="zh-TW" sz="200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說明書、方塊（四種顏色，各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21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片）、遊戲盤</a:t>
            </a:r>
            <a:endParaRPr lang="zh-TW" altLang="en-US" sz="1100" b="0" dirty="0">
              <a:latin typeface="+mj-lt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3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429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79512" y="316592"/>
            <a:ext cx="8136904" cy="5200640"/>
          </a:xfrm>
        </p:spPr>
        <p:txBody>
          <a:bodyPr anchor="ctr">
            <a:normAutofit/>
          </a:bodyPr>
          <a:lstStyle/>
          <a:p>
            <a:pPr indent="-342900"/>
            <a:r>
              <a:rPr lang="zh-TW" altLang="en-US" sz="2000" dirty="0" smtClean="0">
                <a:latin typeface="+mj-lt"/>
              </a:rPr>
              <a:t>遊戲設置：</a:t>
            </a:r>
            <a:endParaRPr lang="en-US" altLang="zh-TW" sz="2000" dirty="0" smtClean="0">
              <a:latin typeface="+mj-lt"/>
            </a:endParaRPr>
          </a:p>
          <a:p>
            <a:pPr marL="754380" lvl="1" indent="-457200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發</a:t>
            </a:r>
            <a:r>
              <a:rPr lang="zh-TW" altLang="en-US" sz="1800" dirty="0">
                <a:latin typeface="+mj-lt"/>
              </a:rPr>
              <a:t>予每位玩家同顏色的</a:t>
            </a:r>
            <a:r>
              <a:rPr lang="en-US" altLang="zh-TW" sz="1800" dirty="0">
                <a:latin typeface="+mj-lt"/>
              </a:rPr>
              <a:t>21</a:t>
            </a:r>
            <a:r>
              <a:rPr lang="zh-TW" altLang="en-US" sz="1800" dirty="0">
                <a:latin typeface="+mj-lt"/>
              </a:rPr>
              <a:t>片</a:t>
            </a:r>
            <a:r>
              <a:rPr lang="zh-TW" altLang="en-US" sz="1800" dirty="0" smtClean="0">
                <a:latin typeface="+mj-lt"/>
              </a:rPr>
              <a:t>方塊。</a:t>
            </a:r>
            <a:endParaRPr lang="en-US" altLang="zh-TW" sz="1800" dirty="0" smtClean="0">
              <a:latin typeface="+mj-lt"/>
            </a:endParaRPr>
          </a:p>
          <a:p>
            <a:pPr marL="754380" lvl="1" indent="-457200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隨機</a:t>
            </a:r>
            <a:r>
              <a:rPr lang="zh-TW" altLang="en-US" sz="1800" dirty="0">
                <a:latin typeface="+mj-lt"/>
              </a:rPr>
              <a:t>選擇一名玩家做為起始</a:t>
            </a:r>
            <a:r>
              <a:rPr lang="zh-TW" altLang="en-US" sz="1800" dirty="0" smtClean="0">
                <a:latin typeface="+mj-lt"/>
              </a:rPr>
              <a:t>玩家。</a:t>
            </a:r>
            <a:endParaRPr lang="en-US" altLang="zh-TW" sz="1800" dirty="0" smtClean="0">
              <a:latin typeface="+mj-lt"/>
            </a:endParaRPr>
          </a:p>
          <a:p>
            <a:pPr indent="-342900"/>
            <a:r>
              <a:rPr lang="zh-TW" altLang="en-US" sz="2000" dirty="0" smtClean="0">
                <a:latin typeface="+mj-lt"/>
              </a:rPr>
              <a:t>遊戲</a:t>
            </a:r>
            <a:r>
              <a:rPr lang="zh-TW" altLang="en-US" sz="2000" dirty="0">
                <a:latin typeface="+mj-lt"/>
              </a:rPr>
              <a:t>流程</a:t>
            </a:r>
            <a:r>
              <a:rPr lang="zh-TW" altLang="en-US" sz="2000" dirty="0" smtClean="0">
                <a:latin typeface="+mj-lt"/>
              </a:rPr>
              <a:t>：</a:t>
            </a:r>
            <a:endParaRPr lang="en-US" altLang="zh-TW" sz="2000" dirty="0" smtClean="0">
              <a:latin typeface="+mj-lt"/>
            </a:endParaRPr>
          </a:p>
          <a:p>
            <a:pPr marL="754380" lvl="1" indent="-457200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從</a:t>
            </a:r>
            <a:r>
              <a:rPr lang="zh-TW" altLang="en-US" sz="1800" dirty="0">
                <a:latin typeface="+mj-lt"/>
              </a:rPr>
              <a:t>起始玩家開始，輪到每個人的回合都必須拼上一片方塊，如無法拼上該玩家則自動略</a:t>
            </a:r>
            <a:r>
              <a:rPr lang="zh-TW" altLang="en-US" sz="1800" dirty="0" smtClean="0">
                <a:latin typeface="+mj-lt"/>
              </a:rPr>
              <a:t>過。</a:t>
            </a:r>
            <a:endParaRPr lang="en-US" altLang="zh-TW" sz="1800" dirty="0">
              <a:latin typeface="+mj-lt"/>
            </a:endParaRPr>
          </a:p>
          <a:p>
            <a:pPr marL="754380" lvl="1" indent="-457200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一</a:t>
            </a:r>
            <a:r>
              <a:rPr lang="zh-TW" altLang="en-US" sz="1800" dirty="0">
                <a:latin typeface="+mj-lt"/>
              </a:rPr>
              <a:t>開始每位玩家放置的那片，必須碰到遊戲盤的四個角落</a:t>
            </a:r>
            <a:r>
              <a:rPr lang="zh-TW" altLang="en-US" sz="1800" dirty="0" smtClean="0">
                <a:latin typeface="+mj-lt"/>
              </a:rPr>
              <a:t>其中之一。</a:t>
            </a:r>
            <a:endParaRPr lang="en-US" altLang="zh-TW" sz="1800" dirty="0" smtClean="0">
              <a:latin typeface="+mj-lt"/>
            </a:endParaRPr>
          </a:p>
          <a:p>
            <a:pPr marL="754380" lvl="1" indent="-457200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之後</a:t>
            </a:r>
            <a:r>
              <a:rPr lang="zh-TW" altLang="en-US" sz="1800" dirty="0">
                <a:latin typeface="+mj-lt"/>
              </a:rPr>
              <a:t>玩家放置的方塊，必須與先前已放置方塊的角相碰觸，但不能與邊碰觸</a:t>
            </a:r>
            <a:r>
              <a:rPr lang="zh-TW" altLang="en-US" sz="1800" dirty="0" smtClean="0">
                <a:latin typeface="+mj-lt"/>
              </a:rPr>
              <a:t>。</a:t>
            </a:r>
            <a:endParaRPr lang="en-US" altLang="zh-TW" sz="1800" dirty="0" smtClean="0">
              <a:latin typeface="+mj-lt"/>
            </a:endParaRPr>
          </a:p>
          <a:p>
            <a:pPr indent="-342900" algn="just"/>
            <a:r>
              <a:rPr lang="zh-TW" altLang="en-US" sz="2000" dirty="0">
                <a:latin typeface="+mn-ea"/>
              </a:rPr>
              <a:t>遊戲</a:t>
            </a:r>
            <a:r>
              <a:rPr lang="zh-TW" altLang="en-US" sz="2000" dirty="0" smtClean="0">
                <a:latin typeface="+mn-ea"/>
              </a:rPr>
              <a:t>結束：</a:t>
            </a:r>
            <a:endParaRPr lang="en-US" altLang="zh-TW" sz="2000" dirty="0" smtClean="0">
              <a:latin typeface="+mn-ea"/>
            </a:endParaRPr>
          </a:p>
          <a:p>
            <a:pPr marL="754380" lvl="1" indent="-457200" algn="just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當</a:t>
            </a:r>
            <a:r>
              <a:rPr lang="zh-TW" altLang="en-US" sz="1800" dirty="0">
                <a:latin typeface="+mj-lt"/>
              </a:rPr>
              <a:t>有一名玩家將手中所有方塊都擺上，或是所有玩家都無法拼上自己的方塊時遊戲</a:t>
            </a:r>
            <a:r>
              <a:rPr lang="zh-TW" altLang="en-US" sz="1800" dirty="0" smtClean="0">
                <a:latin typeface="+mj-lt"/>
              </a:rPr>
              <a:t>結束。</a:t>
            </a:r>
            <a:endParaRPr lang="en-US" altLang="zh-TW" sz="1800" dirty="0" smtClean="0">
              <a:latin typeface="+mj-lt"/>
            </a:endParaRPr>
          </a:p>
          <a:p>
            <a:pPr marL="754380" lvl="1" indent="-457200" algn="just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計算</a:t>
            </a:r>
            <a:r>
              <a:rPr lang="zh-TW" altLang="en-US" sz="1800" dirty="0">
                <a:latin typeface="+mj-lt"/>
              </a:rPr>
              <a:t>每位玩家剩餘方塊的格子數量，遊戲由格數最少者勝</a:t>
            </a:r>
            <a:r>
              <a:rPr lang="zh-TW" altLang="en-US" sz="1800" dirty="0" smtClean="0">
                <a:latin typeface="+mj-lt"/>
              </a:rPr>
              <a:t>。</a:t>
            </a:r>
            <a:endParaRPr lang="en-US" altLang="zh-TW" sz="1800" dirty="0" smtClean="0">
              <a:latin typeface="+mj-lt"/>
            </a:endParaRPr>
          </a:p>
          <a:p>
            <a:pPr marL="457200" indent="-457200"/>
            <a:endParaRPr lang="en-US" altLang="zh-TW" sz="2000" b="0" dirty="0">
              <a:latin typeface="+mj-lt"/>
            </a:endParaRPr>
          </a:p>
          <a:p>
            <a:pPr indent="-342900"/>
            <a:r>
              <a:rPr lang="zh-TW" altLang="en-US" sz="2000" dirty="0" smtClean="0">
                <a:latin typeface="+mj-lt"/>
              </a:rPr>
              <a:t>線上教學：</a:t>
            </a:r>
            <a:r>
              <a:rPr lang="en-US" altLang="zh-TW" sz="2000" dirty="0" smtClean="0">
                <a:latin typeface="+mj-lt"/>
                <a:hlinkClick r:id="rId2"/>
              </a:rPr>
              <a:t>https</a:t>
            </a:r>
            <a:r>
              <a:rPr lang="en-US" altLang="zh-TW" sz="2000" dirty="0">
                <a:latin typeface="+mj-lt"/>
                <a:hlinkClick r:id="rId2"/>
              </a:rPr>
              <a:t>://</a:t>
            </a:r>
            <a:r>
              <a:rPr lang="en-US" altLang="zh-TW" sz="2000" dirty="0" smtClean="0">
                <a:latin typeface="+mj-lt"/>
                <a:hlinkClick r:id="rId2"/>
              </a:rPr>
              <a:t>www.youtube.com/watch?v=Oa87ewMWiJ8</a:t>
            </a:r>
            <a:endParaRPr lang="en-US" altLang="zh-TW" sz="2000" dirty="0" smtClean="0">
              <a:latin typeface="+mj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3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格格不入</a:t>
            </a:r>
            <a:r>
              <a:rPr lang="zh-TW" altLang="en-US" sz="2400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596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en-US" altLang="zh-TW" sz="3200" b="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Card </a:t>
            </a:r>
            <a:r>
              <a:rPr lang="en-US" altLang="zh-TW" sz="3200" b="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Line</a:t>
            </a:r>
            <a:r>
              <a:rPr lang="zh-TW" altLang="en-US" sz="3200" b="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（知識</a:t>
            </a:r>
            <a:r>
              <a:rPr lang="zh-TW" altLang="en-US" sz="3200" b="0" dirty="0">
                <a:latin typeface="SimHei" panose="02010609060101010101" pitchFamily="49" charset="-122"/>
                <a:ea typeface="SimHei" panose="02010609060101010101" pitchFamily="49" charset="-122"/>
              </a:rPr>
              <a:t>線 環球旅行</a:t>
            </a:r>
            <a:r>
              <a:rPr lang="zh-TW" altLang="en-US" sz="3200" b="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篇</a:t>
            </a:r>
            <a:r>
              <a:rPr lang="zh-TW" altLang="en-US" sz="3200" b="0" dirty="0">
                <a:latin typeface="SimHei" panose="02010609060101010101" pitchFamily="49" charset="-122"/>
                <a:ea typeface="SimHei" panose="02010609060101010101" pitchFamily="49" charset="-122"/>
              </a:rPr>
              <a:t>）</a:t>
            </a: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351"/>
          <a:stretch>
            <a:fillRect/>
          </a:stretch>
        </p:blipFill>
        <p:spPr/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1310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外觀包裝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0">
              <a:buClr>
                <a:srgbClr val="A9A57C"/>
              </a:buClr>
            </a:pPr>
            <a:r>
              <a:rPr lang="en-US" altLang="zh-TW" dirty="0" smtClean="0">
                <a:solidFill>
                  <a:srgbClr val="2F2B20"/>
                </a:solidFill>
                <a:latin typeface="FangSong"/>
                <a:ea typeface="FangSong"/>
              </a:rPr>
              <a:t>【</a:t>
            </a:r>
            <a:r>
              <a:rPr lang="zh-TW" altLang="en-US" dirty="0" smtClean="0">
                <a:solidFill>
                  <a:srgbClr val="2F2B2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人數</a:t>
            </a:r>
            <a:r>
              <a:rPr lang="en-US" altLang="zh-TW" dirty="0">
                <a:solidFill>
                  <a:srgbClr val="2F2B2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】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2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－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8</a:t>
            </a:r>
            <a:r>
              <a:rPr lang="zh-TW" altLang="en-US" dirty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　</a:t>
            </a:r>
            <a:r>
              <a:rPr lang="en-US" altLang="zh-TW" dirty="0" smtClean="0">
                <a:solidFill>
                  <a:srgbClr val="2F2B20"/>
                </a:solidFill>
                <a:latin typeface="FangSong"/>
                <a:ea typeface="FangSong"/>
              </a:rPr>
              <a:t>【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時間</a:t>
            </a:r>
            <a:r>
              <a:rPr lang="zh-TW" altLang="en-US" dirty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】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15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分</a:t>
            </a:r>
            <a:endParaRPr lang="zh-TW" altLang="en-US" dirty="0">
              <a:solidFill>
                <a:srgbClr val="2F2B2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endParaRPr lang="zh-TW" altLang="en-US" sz="2000" b="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4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444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en-US" altLang="zh-TW" sz="3200" b="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Card </a:t>
            </a:r>
            <a:r>
              <a:rPr lang="en-US" altLang="zh-TW" sz="3200" b="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Line</a:t>
            </a:r>
            <a:r>
              <a:rPr lang="zh-TW" altLang="en-US" sz="3200" b="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（知識</a:t>
            </a:r>
            <a:r>
              <a:rPr lang="zh-TW" altLang="en-US" sz="3200" b="0" dirty="0">
                <a:latin typeface="SimHei" panose="02010609060101010101" pitchFamily="49" charset="-122"/>
                <a:ea typeface="SimHei" panose="02010609060101010101" pitchFamily="49" charset="-122"/>
              </a:rPr>
              <a:t>線 環球旅行</a:t>
            </a:r>
            <a:r>
              <a:rPr lang="zh-TW" altLang="en-US" sz="3200" b="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篇</a:t>
            </a:r>
            <a:r>
              <a:rPr lang="zh-TW" altLang="en-US" sz="3200" b="0" dirty="0">
                <a:latin typeface="SimHei" panose="02010609060101010101" pitchFamily="49" charset="-122"/>
                <a:ea typeface="SimHei" panose="02010609060101010101" pitchFamily="49" charset="-122"/>
              </a:rPr>
              <a:t>）</a:t>
            </a: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351"/>
          <a:stretch>
            <a:fillRect/>
          </a:stretch>
        </p:blipFill>
        <p:spPr/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1310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內容物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b="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卡片</a:t>
            </a:r>
            <a:r>
              <a:rPr lang="en-US" altLang="zh-TW" b="0" dirty="0" smtClean="0">
                <a:latin typeface="FangSong"/>
                <a:ea typeface="FangSong"/>
              </a:rPr>
              <a:t>×</a:t>
            </a:r>
            <a:r>
              <a:rPr lang="en-US" altLang="zh-TW" b="0" dirty="0" smtClean="0">
                <a:latin typeface="+mj-lt"/>
                <a:ea typeface="FangSong" panose="02010609060101010101" pitchFamily="49" charset="-122"/>
              </a:rPr>
              <a:t>109</a:t>
            </a:r>
            <a:endParaRPr lang="zh-TW" altLang="en-US" b="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4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555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8" y="116632"/>
            <a:ext cx="6570066" cy="6570066"/>
          </a:xfrm>
        </p:spPr>
      </p:pic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4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797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知識線 環球旅行篇</a:t>
            </a:r>
            <a:r>
              <a:rPr lang="zh-TW" altLang="en-US" sz="2400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  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47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8" y="116632"/>
            <a:ext cx="6570066" cy="6570066"/>
          </a:xfrm>
        </p:spPr>
      </p:pic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4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797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知識線 環球旅行篇</a:t>
            </a:r>
            <a:r>
              <a:rPr lang="zh-TW" altLang="en-US" sz="2400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  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461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8" y="116632"/>
            <a:ext cx="6570066" cy="6570066"/>
          </a:xfrm>
        </p:spPr>
      </p:pic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4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797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知識線 環球旅行篇</a:t>
            </a:r>
            <a:r>
              <a:rPr lang="zh-TW" altLang="en-US" sz="2400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  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406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8" y="116632"/>
            <a:ext cx="6570066" cy="6570066"/>
          </a:xfrm>
        </p:spPr>
      </p:pic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4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797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知識線 環球旅行篇</a:t>
            </a:r>
            <a:r>
              <a:rPr lang="zh-TW" altLang="en-US" sz="2400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  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365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620000" cy="1143000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現藏桌遊</a:t>
            </a:r>
            <a:endParaRPr lang="zh-TW" altLang="en-US" sz="40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7620000" cy="5400600"/>
          </a:xfrm>
        </p:spPr>
        <p:txBody>
          <a:bodyPr>
            <a:normAutofit/>
          </a:bodyPr>
          <a:lstStyle/>
          <a:p>
            <a:r>
              <a:rPr lang="en-US" altLang="zh-TW" sz="1800" dirty="0">
                <a:latin typeface="+mj-lt"/>
                <a:ea typeface="KaiTi" panose="02010609060101010101" pitchFamily="49" charset="-122"/>
              </a:rPr>
              <a:t>3D</a:t>
            </a:r>
            <a:r>
              <a:rPr lang="zh-TW" altLang="en-US" sz="1800" dirty="0">
                <a:latin typeface="+mj-lt"/>
                <a:ea typeface="KaiTi" panose="02010609060101010101" pitchFamily="49" charset="-122"/>
              </a:rPr>
              <a:t>金塔積木</a:t>
            </a:r>
            <a:r>
              <a:rPr lang="zh-TW" altLang="en-US" sz="1800" dirty="0" smtClean="0">
                <a:latin typeface="+mj-lt"/>
                <a:ea typeface="KaiTi" panose="02010609060101010101" pitchFamily="49" charset="-122"/>
              </a:rPr>
              <a:t>組</a:t>
            </a:r>
            <a:r>
              <a:rPr lang="zh-TW" altLang="en-US" sz="1800" dirty="0">
                <a:solidFill>
                  <a:schemeClr val="accent4"/>
                </a:solidFill>
                <a:ea typeface="KaiTi" panose="02010609060101010101" pitchFamily="49" charset="-122"/>
              </a:rPr>
              <a:t>－</a:t>
            </a:r>
            <a:r>
              <a:rPr lang="zh-TW" altLang="en-US" sz="1800" dirty="0" smtClean="0">
                <a:solidFill>
                  <a:schemeClr val="accent4"/>
                </a:solidFill>
                <a:ea typeface="KaiTi" panose="02010609060101010101" pitchFamily="49" charset="-122"/>
              </a:rPr>
              <a:t>共</a:t>
            </a:r>
            <a:r>
              <a:rPr lang="en-US" altLang="zh-TW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13</a:t>
            </a:r>
            <a:r>
              <a:rPr lang="zh-TW" altLang="en-US" sz="1800" dirty="0" smtClean="0">
                <a:solidFill>
                  <a:schemeClr val="accent4"/>
                </a:solidFill>
                <a:ea typeface="KaiTi" panose="02010609060101010101" pitchFamily="49" charset="-122"/>
              </a:rPr>
              <a:t>套</a:t>
            </a:r>
            <a:endParaRPr lang="en-US" altLang="zh-TW" sz="1800" dirty="0" smtClean="0">
              <a:solidFill>
                <a:schemeClr val="accent4"/>
              </a:solidFill>
              <a:ea typeface="KaiTi" panose="02010609060101010101" pitchFamily="49" charset="-122"/>
            </a:endParaRPr>
          </a:p>
          <a:p>
            <a:r>
              <a:rPr lang="en-US" altLang="zh-TW" sz="1800" dirty="0">
                <a:latin typeface="+mj-lt"/>
                <a:ea typeface="KaiTi" panose="02010609060101010101" pitchFamily="49" charset="-122"/>
              </a:rPr>
              <a:t>7 Ate </a:t>
            </a:r>
            <a:r>
              <a:rPr lang="en-US" altLang="zh-TW" sz="1800" dirty="0" smtClean="0">
                <a:latin typeface="+mj-lt"/>
                <a:ea typeface="KaiTi" panose="02010609060101010101" pitchFamily="49" charset="-122"/>
              </a:rPr>
              <a:t>10</a:t>
            </a:r>
            <a:r>
              <a:rPr lang="zh-TW" altLang="en-US" sz="1800" dirty="0" smtClean="0">
                <a:latin typeface="+mj-lt"/>
                <a:ea typeface="KaiTi" panose="02010609060101010101" pitchFamily="49" charset="-122"/>
              </a:rPr>
              <a:t>（數字急轉彎）</a:t>
            </a:r>
            <a:r>
              <a:rPr lang="zh-TW" altLang="en-US" sz="1800" dirty="0">
                <a:solidFill>
                  <a:schemeClr val="accent4"/>
                </a:solidFill>
                <a:ea typeface="KaiTi" panose="02010609060101010101" pitchFamily="49" charset="-122"/>
              </a:rPr>
              <a:t>－</a:t>
            </a:r>
            <a:r>
              <a:rPr lang="zh-TW" altLang="en-US" sz="1800" dirty="0" smtClean="0">
                <a:solidFill>
                  <a:schemeClr val="accent4"/>
                </a:solidFill>
                <a:ea typeface="KaiTi" panose="02010609060101010101" pitchFamily="49" charset="-122"/>
              </a:rPr>
              <a:t>共</a:t>
            </a:r>
            <a:r>
              <a:rPr lang="en-US" altLang="zh-TW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1</a:t>
            </a:r>
            <a:r>
              <a:rPr lang="zh-TW" altLang="en-US" sz="1800" dirty="0" smtClean="0">
                <a:solidFill>
                  <a:schemeClr val="accent4"/>
                </a:solidFill>
                <a:ea typeface="KaiTi" panose="02010609060101010101" pitchFamily="49" charset="-122"/>
              </a:rPr>
              <a:t>套</a:t>
            </a:r>
            <a:endParaRPr lang="en-US" altLang="zh-TW" sz="1800" dirty="0" smtClean="0">
              <a:latin typeface="+mj-lt"/>
              <a:ea typeface="KaiTi" panose="02010609060101010101" pitchFamily="49" charset="-122"/>
            </a:endParaRPr>
          </a:p>
          <a:p>
            <a:r>
              <a:rPr lang="en-US" altLang="zh-TW" sz="1800" dirty="0" err="1" smtClean="0">
                <a:latin typeface="+mj-lt"/>
                <a:ea typeface="KaiTi" panose="02010609060101010101" pitchFamily="49" charset="-122"/>
              </a:rPr>
              <a:t>Blokus</a:t>
            </a:r>
            <a:r>
              <a:rPr lang="zh-TW" altLang="en-US" sz="1800" dirty="0">
                <a:latin typeface="+mj-lt"/>
                <a:ea typeface="KaiTi" panose="02010609060101010101" pitchFamily="49" charset="-122"/>
              </a:rPr>
              <a:t>（格格不入</a:t>
            </a:r>
            <a:r>
              <a:rPr lang="zh-TW" altLang="en-US" sz="1800" dirty="0" smtClean="0">
                <a:latin typeface="+mj-lt"/>
                <a:ea typeface="KaiTi" panose="02010609060101010101" pitchFamily="49" charset="-122"/>
              </a:rPr>
              <a:t>）</a:t>
            </a:r>
            <a:r>
              <a:rPr lang="zh-TW" altLang="en-US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－共</a:t>
            </a:r>
            <a:r>
              <a:rPr lang="en-US" altLang="zh-TW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5</a:t>
            </a:r>
            <a:r>
              <a:rPr lang="zh-TW" altLang="en-US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套</a:t>
            </a:r>
            <a:endParaRPr lang="en-US" altLang="zh-TW" sz="1800" dirty="0" smtClean="0">
              <a:solidFill>
                <a:schemeClr val="accent4"/>
              </a:solidFill>
              <a:latin typeface="+mj-lt"/>
              <a:ea typeface="KaiTi" panose="02010609060101010101" pitchFamily="49" charset="-122"/>
            </a:endParaRPr>
          </a:p>
          <a:p>
            <a:r>
              <a:rPr lang="en-US" altLang="zh-TW" sz="1800" dirty="0">
                <a:latin typeface="+mj-lt"/>
                <a:ea typeface="KaiTi" panose="02010609060101010101" pitchFamily="49" charset="-122"/>
              </a:rPr>
              <a:t>Card Line</a:t>
            </a:r>
            <a:r>
              <a:rPr lang="zh-TW" altLang="en-US" sz="1800" dirty="0">
                <a:latin typeface="+mj-lt"/>
                <a:ea typeface="KaiTi" panose="02010609060101010101" pitchFamily="49" charset="-122"/>
              </a:rPr>
              <a:t>（知識線 環球旅行篇</a:t>
            </a:r>
            <a:r>
              <a:rPr lang="zh-TW" altLang="en-US" sz="1800" dirty="0" smtClean="0">
                <a:latin typeface="+mj-lt"/>
                <a:ea typeface="KaiTi" panose="02010609060101010101" pitchFamily="49" charset="-122"/>
              </a:rPr>
              <a:t>）</a:t>
            </a:r>
            <a:r>
              <a:rPr lang="zh-TW" altLang="en-US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－共</a:t>
            </a:r>
            <a:r>
              <a:rPr lang="en-US" altLang="zh-TW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1</a:t>
            </a:r>
            <a:r>
              <a:rPr lang="zh-TW" altLang="en-US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套</a:t>
            </a:r>
            <a:endParaRPr lang="en-US" altLang="zh-TW" sz="1800" dirty="0" smtClean="0">
              <a:solidFill>
                <a:schemeClr val="accent4"/>
              </a:solidFill>
              <a:latin typeface="+mj-lt"/>
              <a:ea typeface="KaiTi" panose="02010609060101010101" pitchFamily="49" charset="-122"/>
            </a:endParaRPr>
          </a:p>
          <a:p>
            <a:r>
              <a:rPr lang="en-US" altLang="zh-TW" sz="1800" dirty="0">
                <a:latin typeface="+mj-lt"/>
                <a:ea typeface="KaiTi" panose="02010609060101010101" pitchFamily="49" charset="-122"/>
              </a:rPr>
              <a:t>Clever </a:t>
            </a:r>
            <a:r>
              <a:rPr lang="en-US" altLang="zh-TW" sz="1800" dirty="0" smtClean="0">
                <a:latin typeface="+mj-lt"/>
                <a:ea typeface="KaiTi" panose="02010609060101010101" pitchFamily="49" charset="-122"/>
              </a:rPr>
              <a:t>Cube</a:t>
            </a:r>
            <a:r>
              <a:rPr lang="zh-TW" altLang="en-US" sz="1800" dirty="0" smtClean="0">
                <a:latin typeface="+mj-lt"/>
                <a:ea typeface="KaiTi" panose="02010609060101010101" pitchFamily="49" charset="-122"/>
              </a:rPr>
              <a:t>（巧妙立體）</a:t>
            </a:r>
            <a:r>
              <a:rPr lang="zh-TW" altLang="en-US" sz="1800" dirty="0">
                <a:solidFill>
                  <a:schemeClr val="accent4"/>
                </a:solidFill>
                <a:ea typeface="KaiTi" panose="02010609060101010101" pitchFamily="49" charset="-122"/>
              </a:rPr>
              <a:t> －</a:t>
            </a:r>
            <a:r>
              <a:rPr lang="zh-TW" altLang="en-US" sz="1800" dirty="0" smtClean="0">
                <a:solidFill>
                  <a:schemeClr val="accent4"/>
                </a:solidFill>
                <a:ea typeface="KaiTi" panose="02010609060101010101" pitchFamily="49" charset="-122"/>
              </a:rPr>
              <a:t>共</a:t>
            </a:r>
            <a:r>
              <a:rPr lang="en-US" altLang="zh-TW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5</a:t>
            </a:r>
            <a:r>
              <a:rPr lang="zh-TW" altLang="en-US" sz="1800" dirty="0" smtClean="0">
                <a:solidFill>
                  <a:schemeClr val="accent4"/>
                </a:solidFill>
                <a:ea typeface="KaiTi" panose="02010609060101010101" pitchFamily="49" charset="-122"/>
              </a:rPr>
              <a:t>套</a:t>
            </a:r>
            <a:endParaRPr lang="en-US" altLang="zh-TW" sz="1800" dirty="0">
              <a:latin typeface="+mj-lt"/>
              <a:ea typeface="KaiTi" panose="02010609060101010101" pitchFamily="49" charset="-122"/>
            </a:endParaRPr>
          </a:p>
          <a:p>
            <a:r>
              <a:rPr lang="en-US" altLang="zh-TW" sz="1800" dirty="0" smtClean="0">
                <a:latin typeface="+mj-lt"/>
                <a:ea typeface="KaiTi" panose="02010609060101010101" pitchFamily="49" charset="-122"/>
              </a:rPr>
              <a:t>Manila</a:t>
            </a:r>
            <a:r>
              <a:rPr lang="zh-TW" altLang="en-US" sz="1800" dirty="0">
                <a:latin typeface="+mj-lt"/>
                <a:ea typeface="KaiTi" panose="02010609060101010101" pitchFamily="49" charset="-122"/>
              </a:rPr>
              <a:t>（馬尼拉</a:t>
            </a:r>
            <a:r>
              <a:rPr lang="zh-TW" altLang="en-US" sz="1800" dirty="0" smtClean="0">
                <a:latin typeface="+mj-lt"/>
                <a:ea typeface="KaiTi" panose="02010609060101010101" pitchFamily="49" charset="-122"/>
              </a:rPr>
              <a:t>）</a:t>
            </a:r>
            <a:r>
              <a:rPr lang="zh-TW" altLang="en-US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－共</a:t>
            </a:r>
            <a:r>
              <a:rPr lang="en-US" altLang="zh-TW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5</a:t>
            </a:r>
            <a:r>
              <a:rPr lang="zh-TW" altLang="en-US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套</a:t>
            </a:r>
            <a:endParaRPr lang="en-US" altLang="zh-TW" sz="1800" dirty="0" smtClean="0">
              <a:solidFill>
                <a:schemeClr val="accent4"/>
              </a:solidFill>
              <a:latin typeface="+mj-lt"/>
              <a:ea typeface="KaiTi" panose="02010609060101010101" pitchFamily="49" charset="-122"/>
            </a:endParaRPr>
          </a:p>
          <a:p>
            <a:pPr lvl="0">
              <a:buClr>
                <a:srgbClr val="A9A57C"/>
              </a:buClr>
            </a:pPr>
            <a:r>
              <a:rPr lang="en-US" altLang="zh-TW" sz="1800" dirty="0" smtClean="0">
                <a:solidFill>
                  <a:srgbClr val="2F2B20"/>
                </a:solidFill>
                <a:latin typeface="Cambria"/>
                <a:ea typeface="KaiTi" panose="02010609060101010101" pitchFamily="49" charset="-122"/>
              </a:rPr>
              <a:t>Monopoly</a:t>
            </a:r>
            <a:r>
              <a:rPr lang="zh-TW" altLang="en-US" sz="1800" dirty="0" smtClean="0">
                <a:solidFill>
                  <a:srgbClr val="2F2B20"/>
                </a:solidFill>
                <a:latin typeface="Cambria"/>
                <a:ea typeface="KaiTi" panose="02010609060101010101" pitchFamily="49" charset="-122"/>
              </a:rPr>
              <a:t>（地產大亨）</a:t>
            </a:r>
            <a:r>
              <a:rPr lang="zh-TW" altLang="en-US" sz="1800" dirty="0" smtClean="0">
                <a:solidFill>
                  <a:srgbClr val="95A39D"/>
                </a:solidFill>
                <a:latin typeface="Cambria"/>
                <a:ea typeface="KaiTi" panose="02010609060101010101" pitchFamily="49" charset="-122"/>
              </a:rPr>
              <a:t>－共</a:t>
            </a:r>
            <a:r>
              <a:rPr lang="en-US" altLang="zh-TW" sz="1800" dirty="0">
                <a:solidFill>
                  <a:srgbClr val="95A39D"/>
                </a:solidFill>
                <a:latin typeface="Cambria"/>
                <a:ea typeface="KaiTi" panose="02010609060101010101" pitchFamily="49" charset="-122"/>
              </a:rPr>
              <a:t>3</a:t>
            </a:r>
            <a:r>
              <a:rPr lang="zh-TW" altLang="en-US" sz="1800" dirty="0" smtClean="0">
                <a:solidFill>
                  <a:srgbClr val="95A39D"/>
                </a:solidFill>
                <a:latin typeface="Cambria"/>
                <a:ea typeface="KaiTi" panose="02010609060101010101" pitchFamily="49" charset="-122"/>
              </a:rPr>
              <a:t>套</a:t>
            </a:r>
            <a:endParaRPr lang="en-US" altLang="zh-TW" sz="1800" dirty="0" smtClean="0">
              <a:solidFill>
                <a:schemeClr val="accent4"/>
              </a:solidFill>
              <a:latin typeface="+mj-lt"/>
              <a:ea typeface="KaiTi" panose="02010609060101010101" pitchFamily="49" charset="-122"/>
            </a:endParaRPr>
          </a:p>
          <a:p>
            <a:r>
              <a:rPr lang="en-US" altLang="zh-TW" sz="1800" dirty="0" smtClean="0">
                <a:latin typeface="+mj-lt"/>
                <a:ea typeface="KaiTi" panose="02010609060101010101" pitchFamily="49" charset="-122"/>
              </a:rPr>
              <a:t>Pentago</a:t>
            </a:r>
            <a:r>
              <a:rPr lang="zh-TW" altLang="en-US" sz="1800" dirty="0" smtClean="0">
                <a:latin typeface="+mj-lt"/>
                <a:ea typeface="KaiTi" panose="02010609060101010101" pitchFamily="49" charset="-122"/>
              </a:rPr>
              <a:t>（旋轉五子棋）</a:t>
            </a:r>
            <a:r>
              <a:rPr lang="zh-TW" altLang="en-US" sz="1800" dirty="0">
                <a:solidFill>
                  <a:schemeClr val="accent4"/>
                </a:solidFill>
                <a:ea typeface="KaiTi" panose="02010609060101010101" pitchFamily="49" charset="-122"/>
              </a:rPr>
              <a:t>－</a:t>
            </a:r>
            <a:r>
              <a:rPr lang="zh-TW" altLang="en-US" sz="1800" dirty="0" smtClean="0">
                <a:solidFill>
                  <a:schemeClr val="accent4"/>
                </a:solidFill>
                <a:ea typeface="KaiTi" panose="02010609060101010101" pitchFamily="49" charset="-122"/>
              </a:rPr>
              <a:t>共</a:t>
            </a:r>
            <a:r>
              <a:rPr lang="en-US" altLang="zh-TW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12</a:t>
            </a:r>
            <a:r>
              <a:rPr lang="zh-TW" altLang="en-US" sz="1800" dirty="0" smtClean="0">
                <a:solidFill>
                  <a:schemeClr val="accent4"/>
                </a:solidFill>
                <a:ea typeface="KaiTi" panose="02010609060101010101" pitchFamily="49" charset="-122"/>
              </a:rPr>
              <a:t>套</a:t>
            </a:r>
            <a:endParaRPr lang="en-US" altLang="zh-TW" sz="1800" dirty="0">
              <a:latin typeface="+mj-lt"/>
              <a:ea typeface="KaiTi" panose="02010609060101010101" pitchFamily="49" charset="-122"/>
            </a:endParaRPr>
          </a:p>
          <a:p>
            <a:r>
              <a:rPr lang="en-US" altLang="zh-TW" sz="1800" dirty="0" smtClean="0">
                <a:latin typeface="+mj-lt"/>
                <a:ea typeface="KaiTi" panose="02010609060101010101" pitchFamily="49" charset="-122"/>
              </a:rPr>
              <a:t>Smart </a:t>
            </a:r>
            <a:r>
              <a:rPr lang="en-US" altLang="zh-TW" sz="1800" dirty="0">
                <a:latin typeface="+mj-lt"/>
                <a:ea typeface="KaiTi" panose="02010609060101010101" pitchFamily="49" charset="-122"/>
              </a:rPr>
              <a:t>Driver</a:t>
            </a:r>
            <a:r>
              <a:rPr lang="zh-TW" altLang="en-US" sz="1800" dirty="0">
                <a:latin typeface="+mj-lt"/>
                <a:ea typeface="KaiTi" panose="02010609060101010101" pitchFamily="49" charset="-122"/>
              </a:rPr>
              <a:t>（</a:t>
            </a:r>
            <a:r>
              <a:rPr lang="zh-TW" altLang="en-US" sz="1800" dirty="0" smtClean="0">
                <a:latin typeface="+mj-lt"/>
                <a:ea typeface="KaiTi" panose="02010609060101010101" pitchFamily="49" charset="-122"/>
              </a:rPr>
              <a:t>塞車時間）</a:t>
            </a:r>
            <a:r>
              <a:rPr lang="zh-TW" altLang="en-US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－共</a:t>
            </a:r>
            <a:r>
              <a:rPr lang="en-US" altLang="zh-TW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19</a:t>
            </a:r>
            <a:r>
              <a:rPr lang="zh-TW" altLang="en-US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套</a:t>
            </a:r>
            <a:endParaRPr lang="en-US" altLang="zh-TW" sz="1800" dirty="0" smtClean="0">
              <a:solidFill>
                <a:schemeClr val="accent4"/>
              </a:solidFill>
              <a:latin typeface="+mj-lt"/>
              <a:ea typeface="KaiTi" panose="02010609060101010101" pitchFamily="49" charset="-122"/>
            </a:endParaRPr>
          </a:p>
          <a:p>
            <a:r>
              <a:rPr lang="en-US" altLang="zh-TW" sz="1800" dirty="0">
                <a:latin typeface="+mj-lt"/>
                <a:ea typeface="KaiTi" panose="02010609060101010101" pitchFamily="49" charset="-122"/>
              </a:rPr>
              <a:t>Spin</a:t>
            </a:r>
            <a:r>
              <a:rPr lang="zh-TW" altLang="en-US" sz="1800" dirty="0">
                <a:latin typeface="+mj-lt"/>
                <a:ea typeface="KaiTi" panose="02010609060101010101" pitchFamily="49" charset="-122"/>
              </a:rPr>
              <a:t>．</a:t>
            </a:r>
            <a:r>
              <a:rPr lang="en-US" altLang="zh-TW" sz="1800" dirty="0" smtClean="0">
                <a:latin typeface="+mj-lt"/>
                <a:ea typeface="KaiTi" panose="02010609060101010101" pitchFamily="49" charset="-122"/>
              </a:rPr>
              <a:t>Out</a:t>
            </a:r>
            <a:r>
              <a:rPr lang="zh-TW" altLang="en-US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－共</a:t>
            </a:r>
            <a:r>
              <a:rPr lang="en-US" altLang="zh-TW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15</a:t>
            </a:r>
            <a:r>
              <a:rPr lang="zh-TW" altLang="en-US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套</a:t>
            </a:r>
            <a:endParaRPr lang="en-US" altLang="zh-TW" sz="1800" dirty="0" smtClean="0">
              <a:solidFill>
                <a:schemeClr val="accent4"/>
              </a:solidFill>
              <a:latin typeface="+mj-lt"/>
              <a:ea typeface="KaiTi" panose="02010609060101010101" pitchFamily="49" charset="-122"/>
            </a:endParaRPr>
          </a:p>
          <a:p>
            <a:r>
              <a:rPr lang="en-US" altLang="zh-TW" sz="1800" dirty="0">
                <a:latin typeface="+mj-lt"/>
                <a:ea typeface="KaiTi" panose="02010609060101010101" pitchFamily="49" charset="-122"/>
              </a:rPr>
              <a:t>Whoa! Dominoes</a:t>
            </a:r>
            <a:r>
              <a:rPr lang="zh-TW" altLang="en-US" sz="1800" dirty="0">
                <a:latin typeface="+mj-lt"/>
                <a:ea typeface="KaiTi" panose="02010609060101010101" pitchFamily="49" charset="-122"/>
              </a:rPr>
              <a:t>（</a:t>
            </a:r>
            <a:r>
              <a:rPr lang="zh-TW" altLang="en-US" sz="1800" dirty="0" smtClean="0">
                <a:latin typeface="+mj-lt"/>
                <a:ea typeface="KaiTi" panose="02010609060101010101" pitchFamily="49" charset="-122"/>
              </a:rPr>
              <a:t>骨牌</a:t>
            </a:r>
            <a:r>
              <a:rPr lang="zh-TW" altLang="en-US" sz="1800" dirty="0">
                <a:latin typeface="+mj-lt"/>
                <a:ea typeface="KaiTi" panose="02010609060101010101" pitchFamily="49" charset="-122"/>
              </a:rPr>
              <a:t>效應</a:t>
            </a:r>
            <a:r>
              <a:rPr lang="zh-TW" altLang="en-US" sz="1800" dirty="0" smtClean="0">
                <a:latin typeface="+mj-lt"/>
                <a:ea typeface="KaiTi" panose="02010609060101010101" pitchFamily="49" charset="-122"/>
              </a:rPr>
              <a:t>）</a:t>
            </a:r>
            <a:r>
              <a:rPr lang="zh-TW" altLang="en-US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－共</a:t>
            </a:r>
            <a:r>
              <a:rPr lang="en-US" altLang="zh-TW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8</a:t>
            </a:r>
            <a:r>
              <a:rPr lang="zh-TW" altLang="en-US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套</a:t>
            </a:r>
            <a:endParaRPr lang="en-US" altLang="zh-TW" sz="1800" dirty="0" smtClean="0">
              <a:solidFill>
                <a:schemeClr val="accent4"/>
              </a:solidFill>
              <a:latin typeface="+mj-lt"/>
              <a:ea typeface="KaiTi" panose="02010609060101010101" pitchFamily="49" charset="-122"/>
            </a:endParaRPr>
          </a:p>
          <a:p>
            <a:r>
              <a:rPr lang="zh-TW" altLang="en-US" sz="1800" dirty="0">
                <a:latin typeface="+mj-lt"/>
                <a:ea typeface="KaiTi" panose="02010609060101010101" pitchFamily="49" charset="-122"/>
              </a:rPr>
              <a:t>大師藝術拼圖：蜥蜴</a:t>
            </a:r>
            <a:r>
              <a:rPr lang="zh-TW" altLang="en-US" sz="1800" dirty="0" smtClean="0">
                <a:latin typeface="+mj-lt"/>
                <a:ea typeface="KaiTi" panose="02010609060101010101" pitchFamily="49" charset="-122"/>
              </a:rPr>
              <a:t>拼圖</a:t>
            </a:r>
            <a:r>
              <a:rPr lang="zh-TW" altLang="en-US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－共</a:t>
            </a:r>
            <a:r>
              <a:rPr lang="en-US" altLang="zh-TW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10</a:t>
            </a:r>
            <a:r>
              <a:rPr lang="zh-TW" altLang="en-US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套</a:t>
            </a:r>
            <a:endParaRPr lang="en-US" altLang="zh-TW" sz="1800" dirty="0" smtClean="0">
              <a:solidFill>
                <a:schemeClr val="accent4"/>
              </a:solidFill>
              <a:latin typeface="+mj-lt"/>
              <a:ea typeface="KaiTi" panose="02010609060101010101" pitchFamily="49" charset="-122"/>
            </a:endParaRPr>
          </a:p>
          <a:p>
            <a:r>
              <a:rPr lang="zh-TW" altLang="en-US" sz="1800" dirty="0">
                <a:latin typeface="+mj-lt"/>
                <a:ea typeface="KaiTi" panose="02010609060101010101" pitchFamily="49" charset="-122"/>
              </a:rPr>
              <a:t>全等接</a:t>
            </a:r>
            <a:r>
              <a:rPr lang="zh-TW" altLang="en-US" sz="1800" dirty="0" smtClean="0">
                <a:latin typeface="+mj-lt"/>
                <a:ea typeface="KaiTi" panose="02010609060101010101" pitchFamily="49" charset="-122"/>
              </a:rPr>
              <a:t>龍</a:t>
            </a:r>
            <a:r>
              <a:rPr lang="zh-TW" altLang="en-US" sz="1800" dirty="0">
                <a:solidFill>
                  <a:schemeClr val="accent4"/>
                </a:solidFill>
                <a:ea typeface="KaiTi" panose="02010609060101010101" pitchFamily="49" charset="-122"/>
              </a:rPr>
              <a:t>－</a:t>
            </a:r>
            <a:r>
              <a:rPr lang="zh-TW" altLang="en-US" sz="1800" dirty="0" smtClean="0">
                <a:solidFill>
                  <a:schemeClr val="accent4"/>
                </a:solidFill>
                <a:ea typeface="KaiTi" panose="02010609060101010101" pitchFamily="49" charset="-122"/>
              </a:rPr>
              <a:t>共</a:t>
            </a:r>
            <a:r>
              <a:rPr lang="en-US" altLang="zh-TW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5</a:t>
            </a:r>
            <a:r>
              <a:rPr lang="zh-TW" altLang="en-US" sz="1800" dirty="0" smtClean="0">
                <a:solidFill>
                  <a:schemeClr val="accent4"/>
                </a:solidFill>
                <a:ea typeface="KaiTi" panose="02010609060101010101" pitchFamily="49" charset="-122"/>
              </a:rPr>
              <a:t>套</a:t>
            </a:r>
            <a:endParaRPr lang="en-US" altLang="zh-TW" sz="1800" dirty="0">
              <a:latin typeface="+mj-lt"/>
              <a:ea typeface="KaiTi" panose="02010609060101010101" pitchFamily="49" charset="-122"/>
            </a:endParaRPr>
          </a:p>
          <a:p>
            <a:r>
              <a:rPr lang="zh-TW" altLang="en-US" sz="1800" dirty="0" smtClean="0">
                <a:latin typeface="+mj-lt"/>
                <a:ea typeface="KaiTi" panose="02010609060101010101" pitchFamily="49" charset="-122"/>
              </a:rPr>
              <a:t>角力棋</a:t>
            </a:r>
            <a:r>
              <a:rPr lang="zh-TW" altLang="en-US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－共</a:t>
            </a:r>
            <a:r>
              <a:rPr lang="en-US" altLang="zh-TW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5</a:t>
            </a:r>
            <a:r>
              <a:rPr lang="zh-TW" altLang="en-US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套</a:t>
            </a:r>
            <a:endParaRPr lang="en-US" altLang="zh-TW" sz="1800" dirty="0" smtClean="0">
              <a:solidFill>
                <a:schemeClr val="accent4"/>
              </a:solidFill>
              <a:latin typeface="+mj-lt"/>
              <a:ea typeface="KaiTi" panose="02010609060101010101" pitchFamily="49" charset="-122"/>
            </a:endParaRPr>
          </a:p>
          <a:p>
            <a:r>
              <a:rPr lang="zh-TW" altLang="en-US" sz="1800" dirty="0">
                <a:latin typeface="+mj-lt"/>
                <a:ea typeface="KaiTi" panose="02010609060101010101" pitchFamily="49" charset="-122"/>
              </a:rPr>
              <a:t>走過，</a:t>
            </a:r>
            <a:r>
              <a:rPr lang="zh-TW" altLang="en-US" sz="1800" dirty="0" smtClean="0">
                <a:latin typeface="+mj-lt"/>
                <a:ea typeface="KaiTi" panose="02010609060101010101" pitchFamily="49" charset="-122"/>
              </a:rPr>
              <a:t>臺灣</a:t>
            </a:r>
            <a:r>
              <a:rPr lang="zh-TW" altLang="en-US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－共</a:t>
            </a:r>
            <a:r>
              <a:rPr lang="en-US" altLang="zh-TW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7</a:t>
            </a:r>
            <a:r>
              <a:rPr lang="zh-TW" altLang="en-US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套</a:t>
            </a:r>
            <a:endParaRPr lang="en-US" altLang="zh-TW" sz="1800" dirty="0" smtClean="0">
              <a:solidFill>
                <a:schemeClr val="accent4"/>
              </a:solidFill>
              <a:latin typeface="+mj-lt"/>
              <a:ea typeface="KaiTi" panose="02010609060101010101" pitchFamily="49" charset="-122"/>
            </a:endParaRPr>
          </a:p>
          <a:p>
            <a:r>
              <a:rPr lang="zh-TW" altLang="en-US" sz="1800" dirty="0">
                <a:latin typeface="+mj-lt"/>
                <a:ea typeface="KaiTi" panose="02010609060101010101" pitchFamily="49" charset="-122"/>
              </a:rPr>
              <a:t>撲克牌活動教學</a:t>
            </a:r>
            <a:r>
              <a:rPr lang="zh-TW" altLang="en-US" sz="1800" dirty="0" smtClean="0">
                <a:latin typeface="+mj-lt"/>
                <a:ea typeface="KaiTi" panose="02010609060101010101" pitchFamily="49" charset="-122"/>
              </a:rPr>
              <a:t>組</a:t>
            </a:r>
            <a:r>
              <a:rPr lang="zh-TW" altLang="en-US" sz="1800" dirty="0">
                <a:solidFill>
                  <a:schemeClr val="accent4"/>
                </a:solidFill>
                <a:ea typeface="KaiTi" panose="02010609060101010101" pitchFamily="49" charset="-122"/>
              </a:rPr>
              <a:t>－</a:t>
            </a:r>
            <a:r>
              <a:rPr lang="zh-TW" altLang="en-US" sz="1800" dirty="0" smtClean="0">
                <a:solidFill>
                  <a:schemeClr val="accent4"/>
                </a:solidFill>
                <a:ea typeface="KaiTi" panose="02010609060101010101" pitchFamily="49" charset="-122"/>
              </a:rPr>
              <a:t>共</a:t>
            </a:r>
            <a:r>
              <a:rPr lang="en-US" altLang="zh-TW" sz="1800" dirty="0" smtClean="0">
                <a:solidFill>
                  <a:schemeClr val="accent4"/>
                </a:solidFill>
                <a:latin typeface="+mj-lt"/>
                <a:ea typeface="KaiTi" panose="02010609060101010101" pitchFamily="49" charset="-122"/>
              </a:rPr>
              <a:t>6</a:t>
            </a:r>
            <a:r>
              <a:rPr lang="zh-TW" altLang="en-US" sz="1800" dirty="0" smtClean="0">
                <a:solidFill>
                  <a:schemeClr val="accent4"/>
                </a:solidFill>
                <a:ea typeface="KaiTi" panose="02010609060101010101" pitchFamily="49" charset="-122"/>
              </a:rPr>
              <a:t>套</a:t>
            </a:r>
            <a:endParaRPr lang="zh-TW" altLang="en-US" sz="1800" dirty="0">
              <a:latin typeface="+mj-lt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885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8" y="116632"/>
            <a:ext cx="6570066" cy="6570066"/>
          </a:xfrm>
        </p:spPr>
      </p:pic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4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797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知識線 環球旅行篇</a:t>
            </a:r>
            <a:r>
              <a:rPr lang="zh-TW" altLang="en-US" sz="2400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  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359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8" y="116632"/>
            <a:ext cx="6570066" cy="6570066"/>
          </a:xfrm>
        </p:spPr>
      </p:pic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4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797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知識線 環球旅行篇</a:t>
            </a:r>
            <a:r>
              <a:rPr lang="zh-TW" altLang="en-US" sz="2400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  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984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8" y="116632"/>
            <a:ext cx="6570066" cy="6570066"/>
          </a:xfrm>
        </p:spPr>
      </p:pic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4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797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知識線 環球旅行篇</a:t>
            </a:r>
            <a:r>
              <a:rPr lang="zh-TW" altLang="en-US" sz="2400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  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451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8" y="116632"/>
            <a:ext cx="6570066" cy="6570066"/>
          </a:xfrm>
        </p:spPr>
      </p:pic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4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797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知識線 環球旅行篇</a:t>
            </a:r>
            <a:r>
              <a:rPr lang="zh-TW" altLang="en-US" sz="2400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  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509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07504" y="316592"/>
            <a:ext cx="8208912" cy="4480560"/>
          </a:xfrm>
        </p:spPr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000" b="0" dirty="0" smtClean="0">
                <a:latin typeface="+mj-lt"/>
                <a:ea typeface="Malgun Gothic" panose="020B0503020000020004" pitchFamily="34" charset="-127"/>
              </a:rPr>
              <a:t>線上指南</a:t>
            </a:r>
            <a:r>
              <a:rPr lang="zh-TW" altLang="en-US" sz="2000" b="0" dirty="0" smtClean="0">
                <a:latin typeface="+mn-ea"/>
              </a:rPr>
              <a:t>：</a:t>
            </a:r>
            <a:r>
              <a:rPr lang="en-US" altLang="zh-TW" sz="2000" b="0" dirty="0" smtClean="0">
                <a:latin typeface="+mj-lt"/>
                <a:ea typeface="Malgun Gothic" panose="020B0503020000020004" pitchFamily="34" charset="-127"/>
                <a:hlinkClick r:id="rId2"/>
              </a:rPr>
              <a:t>http</a:t>
            </a:r>
            <a:r>
              <a:rPr lang="en-US" altLang="zh-TW" sz="2000" b="0" dirty="0">
                <a:latin typeface="+mj-lt"/>
                <a:ea typeface="Malgun Gothic" panose="020B0503020000020004" pitchFamily="34" charset="-127"/>
                <a:hlinkClick r:id="rId2"/>
              </a:rPr>
              <a:t>://www.gokids.com.tw/tsaiss/gokids/CARDLINE%20GLOBETROTTER%20-%20rulebook%20-%</a:t>
            </a:r>
            <a:r>
              <a:rPr lang="en-US" altLang="zh-TW" sz="2000" b="0" dirty="0" smtClean="0">
                <a:latin typeface="+mj-lt"/>
                <a:ea typeface="Malgun Gothic" panose="020B0503020000020004" pitchFamily="34" charset="-127"/>
                <a:hlinkClick r:id="rId2"/>
              </a:rPr>
              <a:t>20CNT.pdf</a:t>
            </a:r>
            <a:endParaRPr lang="en-US" altLang="zh-TW" sz="2000" b="0" dirty="0" smtClean="0">
              <a:latin typeface="+mj-lt"/>
              <a:ea typeface="Malgun Gothic" panose="020B0503020000020004" pitchFamily="34" charset="-127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4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797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知識線 環球旅行篇</a:t>
            </a:r>
            <a:r>
              <a:rPr lang="zh-TW" altLang="en-US" sz="2400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  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615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en-US" altLang="zh-TW" sz="3200" b="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Clever Cube</a:t>
            </a:r>
            <a:r>
              <a:rPr lang="zh-TW" altLang="en-US" sz="3200" b="0" dirty="0" smtClean="0">
                <a:latin typeface="Malgun Gothic" panose="020B0503020000020004" pitchFamily="34" charset="-127"/>
                <a:ea typeface="SimHei" panose="02010609060101010101" pitchFamily="49" charset="-122"/>
              </a:rPr>
              <a:t>（巧妙立體）</a:t>
            </a:r>
            <a:endParaRPr lang="zh-TW" altLang="en-US" sz="3200" b="0" dirty="0">
              <a:latin typeface="Malgun Gothic" panose="020B0503020000020004" pitchFamily="34" charset="-127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229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1310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外觀包裝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0">
              <a:buClr>
                <a:srgbClr val="A9A57C"/>
              </a:buClr>
            </a:pPr>
            <a:r>
              <a:rPr lang="en-US" altLang="zh-TW" dirty="0" smtClean="0">
                <a:solidFill>
                  <a:srgbClr val="2F2B20"/>
                </a:solidFill>
                <a:latin typeface="FangSong"/>
                <a:ea typeface="FangSong"/>
              </a:rPr>
              <a:t>【</a:t>
            </a:r>
            <a:r>
              <a:rPr lang="zh-TW" altLang="en-US" dirty="0" smtClean="0">
                <a:solidFill>
                  <a:srgbClr val="2F2B2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人數</a:t>
            </a:r>
            <a:r>
              <a:rPr lang="zh-TW" altLang="en-US" dirty="0">
                <a:solidFill>
                  <a:srgbClr val="2F2B2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】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3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－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5</a:t>
            </a:r>
            <a:r>
              <a:rPr lang="zh-TW" altLang="en-US" dirty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　</a:t>
            </a:r>
            <a:r>
              <a:rPr lang="en-US" altLang="zh-TW" dirty="0" smtClean="0">
                <a:solidFill>
                  <a:srgbClr val="2F2B20"/>
                </a:solidFill>
                <a:latin typeface="FangSong"/>
                <a:ea typeface="FangSong"/>
              </a:rPr>
              <a:t>【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時間</a:t>
            </a:r>
            <a:r>
              <a:rPr lang="zh-TW" altLang="en-US" dirty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】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60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分</a:t>
            </a:r>
            <a:endParaRPr lang="zh-TW" altLang="en-US" dirty="0">
              <a:solidFill>
                <a:srgbClr val="2F2B2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5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560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en-US" altLang="zh-TW" sz="3200" b="0" dirty="0">
                <a:solidFill>
                  <a:srgbClr val="675E47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Clever Cube</a:t>
            </a:r>
            <a:r>
              <a:rPr lang="zh-TW" altLang="en-US" sz="3200" b="0" dirty="0">
                <a:solidFill>
                  <a:srgbClr val="675E47"/>
                </a:solidFill>
                <a:latin typeface="Malgun Gothic" panose="020B0503020000020004" pitchFamily="34" charset="-127"/>
                <a:ea typeface="SimHei" panose="02010609060101010101" pitchFamily="49" charset="-122"/>
              </a:rPr>
              <a:t>（巧妙立體）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0"/>
            <a:ext cx="3657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4704"/>
          </a:xfrm>
        </p:spPr>
        <p:txBody>
          <a:bodyPr>
            <a:normAutofit/>
          </a:bodyPr>
          <a:lstStyle/>
          <a:p>
            <a:r>
              <a:rPr lang="zh-TW" altLang="en-US" sz="200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內容物</a:t>
            </a:r>
            <a:endParaRPr lang="en-US" altLang="zh-TW" sz="200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dirty="0" smtClean="0">
                <a:solidFill>
                  <a:srgbClr val="2F2B2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說明書、遊戲卡</a:t>
            </a:r>
            <a:r>
              <a:rPr lang="en-US" altLang="zh-TW" dirty="0" smtClean="0">
                <a:ea typeface="FangSong" panose="02010609060101010101" pitchFamily="49" charset="-122"/>
              </a:rPr>
              <a:t>×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35</a:t>
            </a:r>
            <a:r>
              <a:rPr lang="zh-TW" altLang="en-US" dirty="0" smtClean="0">
                <a:solidFill>
                  <a:srgbClr val="2F2B20"/>
                </a:solidFill>
                <a:latin typeface="+mj-lt"/>
                <a:ea typeface="FangSong" panose="02010609060101010101" pitchFamily="49" charset="-122"/>
              </a:rPr>
              <a:t>、立體方塊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×12</a:t>
            </a:r>
            <a:endParaRPr lang="en-US" altLang="zh-TW" dirty="0">
              <a:latin typeface="+mj-lt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5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473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07504" y="380999"/>
            <a:ext cx="8208912" cy="5827275"/>
          </a:xfrm>
        </p:spPr>
        <p:txBody>
          <a:bodyPr anchor="ctr">
            <a:normAutofit/>
          </a:bodyPr>
          <a:lstStyle/>
          <a:p>
            <a:pPr algn="just"/>
            <a:r>
              <a:rPr lang="zh-TW" altLang="en-US" sz="2000" dirty="0" smtClean="0">
                <a:latin typeface="+mj-lt"/>
              </a:rPr>
              <a:t>遊戲準備：</a:t>
            </a:r>
            <a:endParaRPr lang="en-US" altLang="zh-TW" sz="20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sz="1800" dirty="0">
                <a:latin typeface="+mj-lt"/>
              </a:rPr>
              <a:t>準備好一套</a:t>
            </a:r>
            <a:r>
              <a:rPr lang="en-US" altLang="zh-TW" sz="1800" dirty="0">
                <a:latin typeface="+mj-lt"/>
              </a:rPr>
              <a:t>12</a:t>
            </a:r>
            <a:r>
              <a:rPr lang="zh-TW" altLang="en-US" sz="1800" dirty="0">
                <a:latin typeface="+mj-lt"/>
              </a:rPr>
              <a:t>件不同形狀的五方邊塊與遊戲卡；注意，實物的顏色與本遊戲無關。</a:t>
            </a:r>
            <a:endParaRPr lang="en-US" altLang="zh-TW" sz="1800" dirty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sz="1800" dirty="0">
                <a:latin typeface="+mj-lt"/>
              </a:rPr>
              <a:t>遊戲卡正面右上角印有完成後的立體圖，圖側的</a:t>
            </a:r>
            <a:r>
              <a:rPr lang="zh-TW" altLang="en-US" sz="1800" dirty="0" smtClean="0">
                <a:latin typeface="+mj-lt"/>
              </a:rPr>
              <a:t>數字即代表</a:t>
            </a:r>
            <a:r>
              <a:rPr lang="zh-TW" altLang="en-US" sz="1800" dirty="0">
                <a:latin typeface="+mj-lt"/>
              </a:rPr>
              <a:t>複雜程度，</a:t>
            </a:r>
            <a:r>
              <a:rPr lang="en-US" altLang="zh-TW" sz="1800" dirty="0">
                <a:latin typeface="+mj-lt"/>
              </a:rPr>
              <a:t>1</a:t>
            </a:r>
            <a:r>
              <a:rPr lang="zh-TW" altLang="en-US" sz="1800" dirty="0">
                <a:latin typeface="+mj-lt"/>
              </a:rPr>
              <a:t>號為之最容易</a:t>
            </a:r>
            <a:r>
              <a:rPr lang="zh-TW" altLang="en-US" sz="1800" dirty="0" smtClean="0">
                <a:latin typeface="+mj-lt"/>
              </a:rPr>
              <a:t>。</a:t>
            </a:r>
            <a:endParaRPr lang="en-US" altLang="zh-TW" sz="18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endParaRPr lang="en-US" altLang="zh-TW" sz="1800" dirty="0">
              <a:latin typeface="+mj-lt"/>
            </a:endParaRPr>
          </a:p>
          <a:p>
            <a:pPr algn="just"/>
            <a:r>
              <a:rPr lang="zh-TW" altLang="en-US" sz="2000" dirty="0" smtClean="0">
                <a:latin typeface="+mj-lt"/>
              </a:rPr>
              <a:t>遊戲流程：</a:t>
            </a:r>
            <a:endParaRPr lang="en-US" altLang="zh-TW" sz="20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第一階段：</a:t>
            </a:r>
            <a:r>
              <a:rPr lang="en-US" altLang="zh-TW" sz="1800" dirty="0" smtClean="0">
                <a:latin typeface="+mj-lt"/>
              </a:rPr>
              <a:t>2D</a:t>
            </a:r>
            <a:r>
              <a:rPr lang="zh-TW" altLang="en-US" sz="1800" dirty="0" smtClean="0">
                <a:latin typeface="+mj-lt"/>
              </a:rPr>
              <a:t>遊戲考驗</a:t>
            </a:r>
            <a:endParaRPr lang="en-US" altLang="zh-TW" sz="1800" dirty="0" smtClean="0">
              <a:latin typeface="+mj-lt"/>
            </a:endParaRPr>
          </a:p>
          <a:p>
            <a:pPr marL="1234440" lvl="2" indent="-457200" algn="just">
              <a:buFont typeface="Wingdings" panose="05000000000000000000" pitchFamily="2" charset="2"/>
              <a:buAutoNum type="circleNumWdWhitePlain"/>
            </a:pPr>
            <a:r>
              <a:rPr lang="zh-TW" altLang="en-US" sz="1600" dirty="0" smtClean="0">
                <a:latin typeface="+mj-lt"/>
              </a:rPr>
              <a:t>遊戲</a:t>
            </a:r>
            <a:r>
              <a:rPr lang="zh-TW" altLang="en-US" sz="1600" dirty="0">
                <a:latin typeface="+mj-lt"/>
              </a:rPr>
              <a:t>開始，首先用所有五方邊塊拼出遊戲卡左上角的平面圖</a:t>
            </a:r>
            <a:r>
              <a:rPr lang="zh-TW" altLang="en-US" sz="1600" dirty="0" smtClean="0">
                <a:latin typeface="+mj-lt"/>
              </a:rPr>
              <a:t>。</a:t>
            </a:r>
            <a:endParaRPr lang="en-US" altLang="zh-TW" sz="1600" dirty="0" smtClean="0">
              <a:latin typeface="+mj-lt"/>
            </a:endParaRPr>
          </a:p>
          <a:p>
            <a:pPr marL="1234440" lvl="2" indent="-457200" algn="just">
              <a:buFont typeface="Wingdings" panose="05000000000000000000" pitchFamily="2" charset="2"/>
              <a:buAutoNum type="circleNumWdWhitePlain"/>
            </a:pPr>
            <a:r>
              <a:rPr lang="zh-TW" altLang="en-US" sz="1600" dirty="0" smtClean="0">
                <a:latin typeface="+mj-lt"/>
              </a:rPr>
              <a:t>按</a:t>
            </a:r>
            <a:r>
              <a:rPr lang="zh-TW" altLang="en-US" sz="1600" dirty="0">
                <a:latin typeface="+mj-lt"/>
              </a:rPr>
              <a:t>平面圖顏色提示，將不同形狀的五方塊分組，然後拼出每個色組的完成圖。通過這個階段，即已成功通過一項</a:t>
            </a:r>
            <a:r>
              <a:rPr lang="en-US" altLang="zh-TW" sz="1600" dirty="0">
                <a:latin typeface="+mj-lt"/>
              </a:rPr>
              <a:t>2D</a:t>
            </a:r>
            <a:r>
              <a:rPr lang="zh-TW" altLang="en-US" sz="1600" dirty="0">
                <a:latin typeface="+mj-lt"/>
              </a:rPr>
              <a:t>遊戲考驗，剩餘五方邊塊便是「缺掉的形狀」。</a:t>
            </a:r>
            <a:endParaRPr lang="en-US" altLang="zh-TW" sz="1600" dirty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第二階段：</a:t>
            </a:r>
            <a:r>
              <a:rPr lang="en-US" altLang="zh-TW" sz="1800" dirty="0" smtClean="0">
                <a:latin typeface="+mj-lt"/>
              </a:rPr>
              <a:t>3D</a:t>
            </a:r>
            <a:r>
              <a:rPr lang="zh-TW" altLang="en-US" sz="1800" dirty="0" smtClean="0">
                <a:latin typeface="+mj-lt"/>
              </a:rPr>
              <a:t>智力遊戲</a:t>
            </a:r>
            <a:endParaRPr lang="en-US" altLang="zh-TW" sz="1800" dirty="0" smtClean="0">
              <a:latin typeface="+mj-lt"/>
            </a:endParaRPr>
          </a:p>
          <a:p>
            <a:pPr marL="1234440" lvl="2" indent="-457200" algn="just">
              <a:buFont typeface="Wingdings" panose="05000000000000000000" pitchFamily="2" charset="2"/>
              <a:buAutoNum type="circleNumWdWhitePlain"/>
            </a:pPr>
            <a:r>
              <a:rPr lang="zh-TW" altLang="en-US" sz="1600" dirty="0" smtClean="0">
                <a:latin typeface="+mj-lt"/>
              </a:rPr>
              <a:t>反轉遊戲卡的背面，利用剛拼成的各組圖形，按前述「第一階段」進行遊戲的第二階段。</a:t>
            </a:r>
            <a:endParaRPr lang="en-US" altLang="zh-TW" sz="1600" dirty="0" smtClean="0">
              <a:latin typeface="+mj-lt"/>
            </a:endParaRPr>
          </a:p>
          <a:p>
            <a:pPr marL="1234440" lvl="2" indent="-457200" algn="just">
              <a:buFont typeface="Wingdings" panose="05000000000000000000" pitchFamily="2" charset="2"/>
              <a:buAutoNum type="circleNumWdWhitePlain"/>
            </a:pPr>
            <a:r>
              <a:rPr lang="zh-TW" altLang="en-US" sz="1600" dirty="0">
                <a:latin typeface="+mj-lt"/>
              </a:rPr>
              <a:t>中央彩</a:t>
            </a:r>
            <a:r>
              <a:rPr lang="zh-TW" altLang="en-US" sz="1600" dirty="0" smtClean="0">
                <a:latin typeface="+mj-lt"/>
              </a:rPr>
              <a:t>圖透明部分提示所需補入的五方邊塊，旁邊的平面形狀就是「缺掉的形狀」。</a:t>
            </a:r>
            <a:endParaRPr lang="en-US" altLang="zh-TW" sz="1600" dirty="0" smtClean="0">
              <a:latin typeface="+mj-lt"/>
            </a:endParaRPr>
          </a:p>
          <a:p>
            <a:pPr marL="1234440" lvl="2" indent="-457200" algn="just">
              <a:buFont typeface="Wingdings" panose="05000000000000000000" pitchFamily="2" charset="2"/>
              <a:buAutoNum type="circleNumWdWhitePlain"/>
            </a:pPr>
            <a:r>
              <a:rPr lang="zh-TW" altLang="en-US" sz="1600" dirty="0">
                <a:latin typeface="+mj-lt"/>
              </a:rPr>
              <a:t>能夠</a:t>
            </a:r>
            <a:r>
              <a:rPr lang="zh-TW" altLang="en-US" sz="1600" dirty="0" smtClean="0">
                <a:latin typeface="+mj-lt"/>
              </a:rPr>
              <a:t>將所有「缺掉的形狀」準確加入，使立體完整即為成功。</a:t>
            </a:r>
            <a:endParaRPr lang="en-US" altLang="zh-TW" sz="1600" dirty="0" smtClean="0">
              <a:latin typeface="+mj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5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巧妙立體</a:t>
            </a:r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  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493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en-US" altLang="zh-TW" sz="3200" b="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Manila</a:t>
            </a:r>
            <a:r>
              <a:rPr lang="zh-TW" altLang="en-US" sz="3200" b="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（馬尼拉）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351"/>
          <a:stretch>
            <a:fillRect/>
          </a:stretch>
        </p:blipFill>
        <p:spPr/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1310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外觀包裝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0">
              <a:buClr>
                <a:srgbClr val="A9A57C"/>
              </a:buClr>
            </a:pPr>
            <a:r>
              <a:rPr lang="en-US" altLang="zh-TW" dirty="0" smtClean="0">
                <a:solidFill>
                  <a:srgbClr val="2F2B20"/>
                </a:solidFill>
                <a:latin typeface="FangSong"/>
                <a:ea typeface="FangSong"/>
              </a:rPr>
              <a:t>【</a:t>
            </a:r>
            <a:r>
              <a:rPr lang="zh-TW" altLang="en-US" dirty="0" smtClean="0">
                <a:solidFill>
                  <a:srgbClr val="2F2B2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人數</a:t>
            </a:r>
            <a:r>
              <a:rPr lang="zh-TW" altLang="en-US" dirty="0">
                <a:solidFill>
                  <a:srgbClr val="2F2B2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】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3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－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5</a:t>
            </a:r>
            <a:r>
              <a:rPr lang="zh-TW" altLang="en-US" dirty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　</a:t>
            </a:r>
            <a:r>
              <a:rPr lang="en-US" altLang="zh-TW" dirty="0" smtClean="0">
                <a:solidFill>
                  <a:srgbClr val="2F2B20"/>
                </a:solidFill>
                <a:latin typeface="FangSong"/>
                <a:ea typeface="FangSong"/>
              </a:rPr>
              <a:t>【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時間】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60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分</a:t>
            </a:r>
            <a:endParaRPr lang="zh-TW" altLang="en-US" dirty="0">
              <a:solidFill>
                <a:srgbClr val="2F2B2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6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167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en-US" altLang="zh-TW" sz="3200" b="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Manila</a:t>
            </a:r>
            <a:r>
              <a:rPr lang="zh-TW" altLang="en-US" sz="3200" b="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（馬尼拉）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351"/>
          <a:stretch>
            <a:fillRect/>
          </a:stretch>
        </p:blipFill>
        <p:spPr/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4704"/>
          </a:xfrm>
        </p:spPr>
        <p:txBody>
          <a:bodyPr>
            <a:normAutofit/>
          </a:bodyPr>
          <a:lstStyle/>
          <a:p>
            <a:r>
              <a:rPr lang="zh-TW" altLang="en-US" sz="200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內容物</a:t>
            </a:r>
            <a:endParaRPr lang="en-US" altLang="zh-TW" sz="200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0">
              <a:buClr>
                <a:srgbClr val="A9A57C"/>
              </a:buClr>
            </a:pPr>
            <a:r>
              <a:rPr lang="zh-TW" altLang="en-US" dirty="0" smtClean="0">
                <a:solidFill>
                  <a:srgbClr val="2F2B2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說明書、遊戲板、貨物、骰子、價格標示物、股票、披索、手下、平底船</a:t>
            </a:r>
            <a:endParaRPr lang="zh-TW" altLang="en-US" dirty="0">
              <a:solidFill>
                <a:srgbClr val="2F2B2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6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350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en-US" altLang="zh-TW" sz="3200" b="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3D</a:t>
            </a:r>
            <a:r>
              <a:rPr lang="zh-TW" altLang="en-US" sz="3200" b="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金塔積木組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229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1310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外觀包裝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TW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【</a:t>
            </a:r>
            <a:r>
              <a:rPr lang="zh-TW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人數</a:t>
            </a:r>
            <a:r>
              <a:rPr lang="en-US" altLang="zh-TW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】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1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－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4</a:t>
            </a:r>
            <a:r>
              <a:rPr lang="zh-TW" altLang="en-US" dirty="0">
                <a:latin typeface="+mj-lt"/>
                <a:ea typeface="FangSong" panose="02010609060101010101" pitchFamily="49" charset="-122"/>
              </a:rPr>
              <a:t>　</a:t>
            </a:r>
            <a:r>
              <a:rPr lang="en-US" altLang="zh-TW" dirty="0" smtClean="0">
                <a:latin typeface="FangSong"/>
                <a:ea typeface="FangSong"/>
              </a:rPr>
              <a:t>【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時間</a:t>
            </a:r>
            <a:r>
              <a:rPr lang="en-US" altLang="zh-TW" dirty="0" smtClean="0">
                <a:latin typeface="FangSong"/>
                <a:ea typeface="FangSong"/>
              </a:rPr>
              <a:t>】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30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分</a:t>
            </a:r>
            <a:endParaRPr lang="zh-TW" altLang="en-US" b="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05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07504" y="380999"/>
            <a:ext cx="8208912" cy="5827275"/>
          </a:xfrm>
        </p:spPr>
        <p:txBody>
          <a:bodyPr anchor="ctr">
            <a:normAutofit/>
          </a:bodyPr>
          <a:lstStyle/>
          <a:p>
            <a:pPr algn="just"/>
            <a:r>
              <a:rPr lang="zh-TW" altLang="en-US" sz="2000" dirty="0" smtClean="0">
                <a:latin typeface="+mj-lt"/>
              </a:rPr>
              <a:t>遊戲</a:t>
            </a:r>
            <a:r>
              <a:rPr lang="zh-TW" altLang="en-US" sz="2000" dirty="0">
                <a:latin typeface="+mj-lt"/>
              </a:rPr>
              <a:t>目標</a:t>
            </a:r>
            <a:r>
              <a:rPr lang="zh-TW" altLang="en-US" sz="2000" dirty="0" smtClean="0">
                <a:latin typeface="+mj-lt"/>
              </a:rPr>
              <a:t>：利用「購買股票」與「預測</a:t>
            </a:r>
            <a:r>
              <a:rPr lang="zh-TW" altLang="en-US" sz="2000" dirty="0">
                <a:latin typeface="+mj-lt"/>
              </a:rPr>
              <a:t>船的</a:t>
            </a:r>
            <a:r>
              <a:rPr lang="zh-TW" altLang="en-US" sz="2000" dirty="0" smtClean="0">
                <a:latin typeface="+mj-lt"/>
              </a:rPr>
              <a:t>走勢去放置工人」來賺取</a:t>
            </a:r>
            <a:r>
              <a:rPr lang="zh-TW" altLang="en-US" sz="2000" dirty="0">
                <a:latin typeface="+mj-lt"/>
              </a:rPr>
              <a:t>金錢，獲得最多</a:t>
            </a:r>
            <a:r>
              <a:rPr lang="zh-TW" altLang="en-US" sz="2000" dirty="0" smtClean="0">
                <a:latin typeface="+mj-lt"/>
              </a:rPr>
              <a:t>金錢的玩家獲勝。</a:t>
            </a:r>
            <a:endParaRPr lang="en-US" altLang="zh-TW" sz="2000" dirty="0" smtClean="0">
              <a:latin typeface="+mj-lt"/>
            </a:endParaRPr>
          </a:p>
          <a:p>
            <a:pPr algn="just"/>
            <a:endParaRPr lang="en-US" altLang="zh-TW" sz="2000" dirty="0">
              <a:latin typeface="+mj-lt"/>
            </a:endParaRPr>
          </a:p>
          <a:p>
            <a:pPr algn="just"/>
            <a:r>
              <a:rPr lang="zh-TW" altLang="en-US" sz="2000" dirty="0" smtClean="0">
                <a:latin typeface="+mj-lt"/>
              </a:rPr>
              <a:t>遊戲準備：</a:t>
            </a:r>
            <a:endParaRPr lang="en-US" altLang="zh-TW" sz="20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dirty="0" smtClean="0">
                <a:latin typeface="+mj-lt"/>
              </a:rPr>
              <a:t>打開遊戲板，將</a:t>
            </a:r>
            <a:r>
              <a:rPr lang="zh-TW" altLang="en-US" dirty="0">
                <a:latin typeface="+mj-lt"/>
              </a:rPr>
              <a:t>股票指示物</a:t>
            </a:r>
            <a:r>
              <a:rPr lang="zh-TW" altLang="en-US" dirty="0" smtClean="0">
                <a:latin typeface="+mj-lt"/>
              </a:rPr>
              <a:t>放置於股</a:t>
            </a:r>
            <a:r>
              <a:rPr lang="zh-TW" altLang="en-US" dirty="0">
                <a:latin typeface="+mj-lt"/>
              </a:rPr>
              <a:t>票價</a:t>
            </a:r>
            <a:r>
              <a:rPr lang="zh-TW" altLang="en-US" dirty="0" smtClean="0">
                <a:latin typeface="+mj-lt"/>
              </a:rPr>
              <a:t>欄中相對貨物圖案上。</a:t>
            </a:r>
            <a:endParaRPr lang="en-US" altLang="zh-TW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dirty="0">
                <a:latin typeface="+mj-lt"/>
              </a:rPr>
              <a:t>將船放在商船起始位置，貨物條與骰子放在一旁備用。</a:t>
            </a: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dirty="0" smtClean="0">
                <a:latin typeface="+mj-lt"/>
              </a:rPr>
              <a:t>將</a:t>
            </a:r>
            <a:r>
              <a:rPr lang="en-US" altLang="zh-TW" dirty="0" smtClean="0">
                <a:latin typeface="+mj-lt"/>
              </a:rPr>
              <a:t>4</a:t>
            </a:r>
            <a:r>
              <a:rPr lang="zh-TW" altLang="en-US" dirty="0" smtClean="0">
                <a:latin typeface="+mj-lt"/>
              </a:rPr>
              <a:t>種</a:t>
            </a:r>
            <a:r>
              <a:rPr lang="zh-TW" altLang="en-US" dirty="0">
                <a:latin typeface="+mj-lt"/>
              </a:rPr>
              <a:t>股票各</a:t>
            </a:r>
            <a:r>
              <a:rPr lang="zh-TW" altLang="en-US" dirty="0" smtClean="0">
                <a:latin typeface="+mj-lt"/>
              </a:rPr>
              <a:t>拿</a:t>
            </a:r>
            <a:r>
              <a:rPr lang="en-US" altLang="zh-TW" dirty="0" smtClean="0">
                <a:latin typeface="+mj-lt"/>
              </a:rPr>
              <a:t>3</a:t>
            </a:r>
            <a:r>
              <a:rPr lang="zh-TW" altLang="en-US" dirty="0" smtClean="0">
                <a:latin typeface="+mj-lt"/>
              </a:rPr>
              <a:t>張並均勻洗牌，資訊面</a:t>
            </a:r>
            <a:r>
              <a:rPr lang="zh-TW" altLang="en-US" dirty="0">
                <a:latin typeface="+mj-lt"/>
              </a:rPr>
              <a:t>朝</a:t>
            </a:r>
            <a:r>
              <a:rPr lang="zh-TW" altLang="en-US" dirty="0" smtClean="0">
                <a:latin typeface="+mj-lt"/>
              </a:rPr>
              <a:t>下，隨機</a:t>
            </a:r>
            <a:r>
              <a:rPr lang="zh-TW" altLang="en-US" dirty="0">
                <a:latin typeface="+mj-lt"/>
              </a:rPr>
              <a:t>發給每位</a:t>
            </a:r>
            <a:r>
              <a:rPr lang="zh-TW" altLang="en-US" dirty="0" smtClean="0">
                <a:latin typeface="+mj-lt"/>
              </a:rPr>
              <a:t>玩家</a:t>
            </a:r>
            <a:r>
              <a:rPr lang="en-US" altLang="zh-TW" dirty="0" smtClean="0">
                <a:latin typeface="+mj-lt"/>
              </a:rPr>
              <a:t>2</a:t>
            </a:r>
            <a:r>
              <a:rPr lang="zh-TW" altLang="en-US" dirty="0" smtClean="0">
                <a:latin typeface="+mj-lt"/>
              </a:rPr>
              <a:t>張，這</a:t>
            </a:r>
            <a:r>
              <a:rPr lang="en-US" altLang="zh-TW" dirty="0" smtClean="0">
                <a:latin typeface="+mj-lt"/>
              </a:rPr>
              <a:t>2</a:t>
            </a:r>
            <a:r>
              <a:rPr lang="zh-TW" altLang="en-US" dirty="0" smtClean="0">
                <a:latin typeface="+mj-lt"/>
              </a:rPr>
              <a:t>張</a:t>
            </a:r>
            <a:r>
              <a:rPr lang="zh-TW" altLang="en-US" dirty="0">
                <a:latin typeface="+mj-lt"/>
              </a:rPr>
              <a:t>股票為保密資訊，僅有</a:t>
            </a:r>
            <a:r>
              <a:rPr lang="zh-TW" altLang="en-US" dirty="0" smtClean="0">
                <a:latin typeface="+mj-lt"/>
              </a:rPr>
              <a:t>玩家</a:t>
            </a:r>
            <a:r>
              <a:rPr lang="zh-TW" altLang="en-US" dirty="0">
                <a:latin typeface="+mj-lt"/>
              </a:rPr>
              <a:t>個人</a:t>
            </a:r>
            <a:r>
              <a:rPr lang="zh-TW" altLang="en-US" dirty="0" smtClean="0">
                <a:latin typeface="+mj-lt"/>
              </a:rPr>
              <a:t>知道</a:t>
            </a:r>
            <a:r>
              <a:rPr lang="zh-TW" altLang="en-US" dirty="0">
                <a:latin typeface="+mj-lt"/>
              </a:rPr>
              <a:t>。</a:t>
            </a: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dirty="0" smtClean="0">
                <a:latin typeface="+mj-lt"/>
              </a:rPr>
              <a:t>將</a:t>
            </a:r>
            <a:r>
              <a:rPr lang="zh-TW" altLang="en-US" dirty="0">
                <a:latin typeface="+mj-lt"/>
              </a:rPr>
              <a:t>剩餘的</a:t>
            </a:r>
            <a:r>
              <a:rPr lang="zh-TW" altLang="en-US" dirty="0" smtClean="0">
                <a:latin typeface="+mj-lt"/>
              </a:rPr>
              <a:t>股票資訊面</a:t>
            </a:r>
            <a:r>
              <a:rPr lang="zh-TW" altLang="en-US" dirty="0">
                <a:latin typeface="+mj-lt"/>
              </a:rPr>
              <a:t>朝上置於一旁備用</a:t>
            </a:r>
            <a:r>
              <a:rPr lang="zh-TW" altLang="en-US" dirty="0" smtClean="0">
                <a:latin typeface="+mj-lt"/>
              </a:rPr>
              <a:t>，各</a:t>
            </a:r>
            <a:r>
              <a:rPr lang="zh-TW" altLang="en-US" dirty="0">
                <a:latin typeface="+mj-lt"/>
              </a:rPr>
              <a:t>種類</a:t>
            </a:r>
            <a:r>
              <a:rPr lang="zh-TW" altLang="en-US" dirty="0" smtClean="0">
                <a:latin typeface="+mj-lt"/>
              </a:rPr>
              <a:t>的股票張數必須公開地讓</a:t>
            </a:r>
            <a:r>
              <a:rPr lang="zh-TW" altLang="en-US" dirty="0">
                <a:latin typeface="+mj-lt"/>
              </a:rPr>
              <a:t>各玩家知道。</a:t>
            </a: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dirty="0" smtClean="0">
                <a:latin typeface="+mj-lt"/>
              </a:rPr>
              <a:t>發給</a:t>
            </a:r>
            <a:r>
              <a:rPr lang="zh-TW" altLang="en-US" dirty="0">
                <a:latin typeface="+mj-lt"/>
              </a:rPr>
              <a:t>玩家每人</a:t>
            </a:r>
            <a:r>
              <a:rPr lang="en-US" altLang="zh-TW" dirty="0">
                <a:latin typeface="+mj-lt"/>
              </a:rPr>
              <a:t>30</a:t>
            </a:r>
            <a:r>
              <a:rPr lang="zh-TW" altLang="en-US" dirty="0" smtClean="0">
                <a:latin typeface="+mj-lt"/>
              </a:rPr>
              <a:t>元，與</a:t>
            </a:r>
            <a:r>
              <a:rPr lang="en-US" altLang="zh-TW" dirty="0" smtClean="0">
                <a:latin typeface="+mj-lt"/>
              </a:rPr>
              <a:t>3</a:t>
            </a:r>
            <a:r>
              <a:rPr lang="zh-TW" altLang="en-US" dirty="0" smtClean="0">
                <a:latin typeface="+mj-lt"/>
              </a:rPr>
              <a:t>個工人（三</a:t>
            </a:r>
            <a:r>
              <a:rPr lang="zh-TW" altLang="en-US" dirty="0">
                <a:latin typeface="+mj-lt"/>
              </a:rPr>
              <a:t>人遊戲</a:t>
            </a:r>
            <a:r>
              <a:rPr lang="zh-TW" altLang="en-US" dirty="0" smtClean="0">
                <a:latin typeface="+mj-lt"/>
              </a:rPr>
              <a:t>時則每位</a:t>
            </a:r>
            <a:r>
              <a:rPr lang="en-US" altLang="zh-TW" dirty="0" smtClean="0">
                <a:latin typeface="+mj-lt"/>
              </a:rPr>
              <a:t>4</a:t>
            </a:r>
            <a:r>
              <a:rPr lang="zh-TW" altLang="en-US" dirty="0">
                <a:latin typeface="+mj-lt"/>
              </a:rPr>
              <a:t>個</a:t>
            </a:r>
            <a:r>
              <a:rPr lang="zh-TW" altLang="en-US" dirty="0" smtClean="0">
                <a:latin typeface="+mj-lt"/>
              </a:rPr>
              <a:t>工人）。</a:t>
            </a:r>
            <a:endParaRPr lang="zh-TW" altLang="en-US" dirty="0">
              <a:latin typeface="+mj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4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6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馬尼拉</a:t>
            </a:r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  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59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07504" y="380999"/>
            <a:ext cx="8208912" cy="5827275"/>
          </a:xfrm>
        </p:spPr>
        <p:txBody>
          <a:bodyPr anchor="ctr">
            <a:normAutofit/>
          </a:bodyPr>
          <a:lstStyle/>
          <a:p>
            <a:pPr algn="just"/>
            <a:r>
              <a:rPr lang="zh-TW" altLang="en-US" sz="2000" dirty="0" smtClean="0">
                <a:latin typeface="+mj-lt"/>
              </a:rPr>
              <a:t>遊戲</a:t>
            </a:r>
            <a:r>
              <a:rPr lang="zh-TW" altLang="en-US" sz="2000" dirty="0">
                <a:latin typeface="+mj-lt"/>
              </a:rPr>
              <a:t>流程：依照下列步驟反覆進行，</a:t>
            </a:r>
            <a:r>
              <a:rPr lang="zh-TW" altLang="en-US" sz="2000" dirty="0" smtClean="0">
                <a:latin typeface="+mj-lt"/>
              </a:rPr>
              <a:t>直到玩家勝出。</a:t>
            </a:r>
            <a:endParaRPr lang="en-US" altLang="zh-TW" sz="20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dirty="0" smtClean="0">
                <a:latin typeface="+mj-lt"/>
              </a:rPr>
              <a:t>競標船長</a:t>
            </a:r>
            <a:endParaRPr lang="en-US" altLang="zh-TW" dirty="0" smtClean="0">
              <a:latin typeface="+mj-lt"/>
            </a:endParaRPr>
          </a:p>
          <a:p>
            <a:pPr marL="1234440" lvl="2" indent="-457200" algn="just">
              <a:buFont typeface="Wingdings" panose="05000000000000000000" pitchFamily="2" charset="2"/>
              <a:buAutoNum type="circleNumWdWhitePlain"/>
            </a:pPr>
            <a:r>
              <a:rPr lang="zh-TW" altLang="en-US" dirty="0" smtClean="0">
                <a:latin typeface="+mj-lt"/>
              </a:rPr>
              <a:t>第一回合隨機指定一位玩家先出價，之後由上一回合的船長開始出價，順時針進行。</a:t>
            </a:r>
            <a:endParaRPr lang="en-US" altLang="zh-TW" dirty="0" smtClean="0">
              <a:latin typeface="+mj-lt"/>
            </a:endParaRPr>
          </a:p>
          <a:p>
            <a:pPr marL="1234440" lvl="2" indent="-457200" algn="just">
              <a:buFont typeface="Wingdings" panose="05000000000000000000" pitchFamily="2" charset="2"/>
              <a:buAutoNum type="circleNumWdWhitePlain"/>
            </a:pPr>
            <a:r>
              <a:rPr lang="zh-TW" altLang="en-US" dirty="0" smtClean="0">
                <a:latin typeface="+mj-lt"/>
              </a:rPr>
              <a:t>玩家</a:t>
            </a:r>
            <a:r>
              <a:rPr lang="zh-TW" altLang="en-US" dirty="0">
                <a:latin typeface="+mj-lt"/>
              </a:rPr>
              <a:t>可以選擇出比上家更高的價錢或跳過出價，跳過出價者即該回合退出競標行列。</a:t>
            </a:r>
            <a:endParaRPr lang="en-US" altLang="zh-TW" dirty="0">
              <a:latin typeface="+mj-lt"/>
            </a:endParaRPr>
          </a:p>
          <a:p>
            <a:pPr marL="1234440" lvl="2" indent="-457200" algn="just"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latin typeface="+mj-lt"/>
              </a:rPr>
              <a:t>出價最高金額不能超過玩家「現金」與「貸款」的相加總額。</a:t>
            </a:r>
            <a:endParaRPr lang="en-US" altLang="zh-TW" dirty="0">
              <a:latin typeface="+mj-lt"/>
            </a:endParaRPr>
          </a:p>
          <a:p>
            <a:pPr marL="1234440" lvl="2" indent="-457200" algn="just"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latin typeface="+mj-lt"/>
              </a:rPr>
              <a:t>出價最高者即成為船長，將出價金額繳交給銀行。</a:t>
            </a:r>
            <a:endParaRPr lang="en-US" altLang="zh-TW" dirty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dirty="0" smtClean="0">
                <a:latin typeface="+mj-lt"/>
              </a:rPr>
              <a:t>船長</a:t>
            </a:r>
            <a:r>
              <a:rPr lang="zh-TW" altLang="en-US" dirty="0">
                <a:latin typeface="+mj-lt"/>
              </a:rPr>
              <a:t>執行船長</a:t>
            </a:r>
            <a:r>
              <a:rPr lang="zh-TW" altLang="en-US" dirty="0" smtClean="0">
                <a:latin typeface="+mj-lt"/>
              </a:rPr>
              <a:t>權力</a:t>
            </a:r>
            <a:endParaRPr lang="en-US" altLang="zh-TW" dirty="0" smtClean="0">
              <a:latin typeface="+mj-lt"/>
            </a:endParaRPr>
          </a:p>
          <a:p>
            <a:pPr marL="1234440" lvl="2" indent="-457200" algn="just">
              <a:buClr>
                <a:srgbClr val="D2CB6C"/>
              </a:buClr>
              <a:buFont typeface="Wingdings" panose="05000000000000000000" pitchFamily="2" charset="2"/>
              <a:buAutoNum type="circleNumWdWhitePlain"/>
            </a:pPr>
            <a:r>
              <a:rPr lang="zh-TW" altLang="en-US" dirty="0" smtClean="0">
                <a:latin typeface="+mj-lt"/>
              </a:rPr>
              <a:t>依照時價購買一張股票，時價低於</a:t>
            </a:r>
            <a:r>
              <a:rPr lang="en-US" altLang="zh-TW" dirty="0" smtClean="0">
                <a:latin typeface="+mj-lt"/>
              </a:rPr>
              <a:t>5</a:t>
            </a:r>
            <a:r>
              <a:rPr lang="zh-TW" altLang="en-US" dirty="0" smtClean="0">
                <a:latin typeface="+mj-lt"/>
              </a:rPr>
              <a:t>元的股票必須以</a:t>
            </a:r>
            <a:r>
              <a:rPr lang="en-US" altLang="zh-TW" dirty="0" smtClean="0">
                <a:latin typeface="+mj-lt"/>
              </a:rPr>
              <a:t>5</a:t>
            </a:r>
            <a:r>
              <a:rPr lang="zh-TW" altLang="en-US" dirty="0" smtClean="0">
                <a:latin typeface="+mj-lt"/>
              </a:rPr>
              <a:t>元買進，船長也可以選擇不買股票。</a:t>
            </a:r>
            <a:endParaRPr lang="en-US" altLang="zh-TW" dirty="0" smtClean="0">
              <a:latin typeface="+mj-lt"/>
            </a:endParaRPr>
          </a:p>
          <a:p>
            <a:pPr marL="1234440" lvl="2" indent="-457200" algn="just">
              <a:buClr>
                <a:srgbClr val="D2CB6C"/>
              </a:buClr>
              <a:buFont typeface="Wingdings" panose="05000000000000000000" pitchFamily="2" charset="2"/>
              <a:buAutoNum type="circleNumWdWhitePlain"/>
            </a:pPr>
            <a:r>
              <a:rPr lang="zh-TW" altLang="en-US" dirty="0" smtClean="0">
                <a:latin typeface="+mj-lt"/>
              </a:rPr>
              <a:t>從</a:t>
            </a:r>
            <a:r>
              <a:rPr lang="en-US" altLang="zh-TW" dirty="0" smtClean="0">
                <a:latin typeface="+mj-lt"/>
              </a:rPr>
              <a:t>4</a:t>
            </a:r>
            <a:r>
              <a:rPr lang="zh-TW" altLang="en-US" dirty="0" smtClean="0">
                <a:latin typeface="+mj-lt"/>
              </a:rPr>
              <a:t>種</a:t>
            </a:r>
            <a:r>
              <a:rPr lang="zh-TW" altLang="en-US" dirty="0">
                <a:latin typeface="+mj-lt"/>
              </a:rPr>
              <a:t>貨物條上</a:t>
            </a:r>
            <a:r>
              <a:rPr lang="zh-TW" altLang="en-US" dirty="0" smtClean="0">
                <a:latin typeface="+mj-lt"/>
              </a:rPr>
              <a:t>選擇</a:t>
            </a:r>
            <a:r>
              <a:rPr lang="en-US" altLang="zh-TW" dirty="0" smtClean="0">
                <a:latin typeface="+mj-lt"/>
              </a:rPr>
              <a:t>3</a:t>
            </a:r>
            <a:r>
              <a:rPr lang="zh-TW" altLang="en-US" dirty="0" smtClean="0">
                <a:latin typeface="+mj-lt"/>
              </a:rPr>
              <a:t>種</a:t>
            </a:r>
            <a:r>
              <a:rPr lang="zh-TW" altLang="en-US" dirty="0">
                <a:latin typeface="+mj-lt"/>
              </a:rPr>
              <a:t>放到船上，並拿</a:t>
            </a:r>
            <a:r>
              <a:rPr lang="zh-TW" altLang="en-US" dirty="0" smtClean="0">
                <a:latin typeface="+mj-lt"/>
              </a:rPr>
              <a:t>取與貨物相對應</a:t>
            </a:r>
            <a:r>
              <a:rPr lang="zh-TW" altLang="en-US" dirty="0">
                <a:latin typeface="+mj-lt"/>
              </a:rPr>
              <a:t>的骰子</a:t>
            </a:r>
            <a:r>
              <a:rPr lang="zh-TW" altLang="en-US" dirty="0" smtClean="0">
                <a:latin typeface="+mj-lt"/>
              </a:rPr>
              <a:t>。</a:t>
            </a:r>
            <a:endParaRPr lang="en-US" altLang="zh-TW" dirty="0" smtClean="0">
              <a:latin typeface="+mj-lt"/>
            </a:endParaRPr>
          </a:p>
          <a:p>
            <a:pPr marL="1234440" lvl="2" indent="-457200" algn="just">
              <a:buClr>
                <a:srgbClr val="D2CB6C"/>
              </a:buClr>
              <a:buFont typeface="Wingdings" panose="05000000000000000000" pitchFamily="2" charset="2"/>
              <a:buAutoNum type="circleNumWdWhitePlain"/>
            </a:pPr>
            <a:r>
              <a:rPr lang="zh-TW" altLang="en-US" dirty="0" smtClean="0">
                <a:latin typeface="+mj-lt"/>
              </a:rPr>
              <a:t>自由分配三艘</a:t>
            </a:r>
            <a:r>
              <a:rPr lang="zh-TW" altLang="en-US" dirty="0">
                <a:latin typeface="+mj-lt"/>
              </a:rPr>
              <a:t>船的起航位置，三艘船起航的格數</a:t>
            </a:r>
            <a:r>
              <a:rPr lang="zh-TW" altLang="en-US" dirty="0" smtClean="0">
                <a:latin typeface="+mj-lt"/>
              </a:rPr>
              <a:t>總合為</a:t>
            </a:r>
            <a:r>
              <a:rPr lang="en-US" altLang="zh-TW" dirty="0" smtClean="0">
                <a:latin typeface="+mj-lt"/>
              </a:rPr>
              <a:t>9</a:t>
            </a:r>
            <a:r>
              <a:rPr lang="zh-TW" altLang="en-US" dirty="0">
                <a:latin typeface="+mj-lt"/>
              </a:rPr>
              <a:t>，每艘船起航的格數不能大於</a:t>
            </a:r>
            <a:r>
              <a:rPr lang="en-US" altLang="zh-TW" dirty="0" smtClean="0">
                <a:latin typeface="+mj-lt"/>
              </a:rPr>
              <a:t>5</a:t>
            </a:r>
            <a:r>
              <a:rPr lang="zh-TW" altLang="en-US" dirty="0" smtClean="0">
                <a:latin typeface="+mj-lt"/>
              </a:rPr>
              <a:t>。</a:t>
            </a:r>
            <a:endParaRPr lang="en-US" altLang="zh-TW" dirty="0" smtClean="0">
              <a:latin typeface="+mj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6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馬尼拉</a:t>
            </a:r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  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915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07504" y="381000"/>
            <a:ext cx="8208912" cy="5827275"/>
          </a:xfrm>
        </p:spPr>
        <p:txBody>
          <a:bodyPr anchor="ctr">
            <a:normAutofit/>
          </a:bodyPr>
          <a:lstStyle/>
          <a:p>
            <a:pPr marL="868680" lvl="1" indent="-457200" algn="just">
              <a:buFont typeface="+mj-lt"/>
              <a:buAutoNum type="arabicPeriod" startAt="3"/>
            </a:pPr>
            <a:r>
              <a:rPr lang="zh-TW" altLang="en-US" dirty="0" smtClean="0">
                <a:latin typeface="+mj-lt"/>
              </a:rPr>
              <a:t>派遣</a:t>
            </a:r>
            <a:r>
              <a:rPr lang="zh-TW" altLang="en-US" dirty="0">
                <a:latin typeface="+mj-lt"/>
              </a:rPr>
              <a:t>工人與移動商船</a:t>
            </a:r>
          </a:p>
          <a:p>
            <a:pPr marL="1234440" lvl="2" indent="-457200" algn="just">
              <a:buFont typeface="Wingdings" panose="05000000000000000000" pitchFamily="2" charset="2"/>
              <a:buAutoNum type="circleNumWdWhitePlain"/>
            </a:pPr>
            <a:r>
              <a:rPr lang="zh-TW" altLang="en-US" dirty="0" smtClean="0">
                <a:latin typeface="+mj-lt"/>
              </a:rPr>
              <a:t>由</a:t>
            </a:r>
            <a:r>
              <a:rPr lang="zh-TW" altLang="en-US" dirty="0">
                <a:latin typeface="+mj-lt"/>
              </a:rPr>
              <a:t>船長開始，順時針輪流放置工人</a:t>
            </a:r>
            <a:r>
              <a:rPr lang="zh-TW" altLang="en-US" dirty="0" smtClean="0">
                <a:latin typeface="+mj-lt"/>
              </a:rPr>
              <a:t>至遊戲板上，或</a:t>
            </a:r>
            <a:r>
              <a:rPr lang="zh-TW" altLang="en-US" dirty="0">
                <a:latin typeface="+mj-lt"/>
              </a:rPr>
              <a:t>船上的淺色小圓形中，每人一次放置一個</a:t>
            </a:r>
            <a:r>
              <a:rPr lang="zh-TW" altLang="en-US" dirty="0" smtClean="0">
                <a:latin typeface="+mj-lt"/>
              </a:rPr>
              <a:t>工人（三人</a:t>
            </a:r>
            <a:r>
              <a:rPr lang="zh-TW" altLang="en-US" dirty="0">
                <a:latin typeface="+mj-lt"/>
              </a:rPr>
              <a:t>遊戲</a:t>
            </a:r>
            <a:r>
              <a:rPr lang="zh-TW" altLang="en-US" dirty="0" smtClean="0">
                <a:latin typeface="+mj-lt"/>
              </a:rPr>
              <a:t>時，首次</a:t>
            </a:r>
            <a:r>
              <a:rPr lang="zh-TW" altLang="en-US" dirty="0">
                <a:latin typeface="+mj-lt"/>
              </a:rPr>
              <a:t>派人後會馬上再派第二次</a:t>
            </a:r>
            <a:r>
              <a:rPr lang="zh-TW" altLang="en-US" dirty="0" smtClean="0">
                <a:latin typeface="+mj-lt"/>
              </a:rPr>
              <a:t>人）；玩家</a:t>
            </a:r>
            <a:r>
              <a:rPr lang="zh-TW" altLang="en-US" dirty="0">
                <a:latin typeface="+mj-lt"/>
              </a:rPr>
              <a:t>也可以選擇不放置工人。</a:t>
            </a:r>
          </a:p>
          <a:p>
            <a:pPr marL="1234440" lvl="2" indent="-457200" algn="just">
              <a:buFont typeface="Wingdings" panose="05000000000000000000" pitchFamily="2" charset="2"/>
              <a:buAutoNum type="circleNumWdWhitePlain"/>
            </a:pPr>
            <a:r>
              <a:rPr lang="zh-TW" altLang="en-US" dirty="0" smtClean="0">
                <a:latin typeface="+mj-lt"/>
              </a:rPr>
              <a:t>淺色</a:t>
            </a:r>
            <a:r>
              <a:rPr lang="zh-TW" altLang="en-US" dirty="0">
                <a:latin typeface="+mj-lt"/>
              </a:rPr>
              <a:t>的小圓，是供玩家放置工人用的，小圓上的</a:t>
            </a:r>
            <a:r>
              <a:rPr lang="zh-TW" altLang="en-US" dirty="0" smtClean="0">
                <a:latin typeface="+mj-lt"/>
              </a:rPr>
              <a:t>數字表示玩家將</a:t>
            </a:r>
            <a:r>
              <a:rPr lang="zh-TW" altLang="en-US" dirty="0">
                <a:latin typeface="+mj-lt"/>
              </a:rPr>
              <a:t>工人放</a:t>
            </a:r>
            <a:r>
              <a:rPr lang="zh-TW" altLang="en-US" dirty="0" smtClean="0">
                <a:latin typeface="+mj-lt"/>
              </a:rPr>
              <a:t>上去</a:t>
            </a:r>
            <a:r>
              <a:rPr lang="zh-TW" altLang="en-US" dirty="0">
                <a:latin typeface="+mj-lt"/>
              </a:rPr>
              <a:t>需</a:t>
            </a:r>
            <a:r>
              <a:rPr lang="zh-TW" altLang="en-US" dirty="0" smtClean="0">
                <a:latin typeface="+mj-lt"/>
              </a:rPr>
              <a:t>付</a:t>
            </a:r>
            <a:r>
              <a:rPr lang="zh-TW" altLang="en-US" dirty="0">
                <a:latin typeface="+mj-lt"/>
              </a:rPr>
              <a:t>的錢；另外在淺色小圓附近會有深色的小圓，上面的數字代表若放置的工人產生功效</a:t>
            </a:r>
            <a:r>
              <a:rPr lang="zh-TW" altLang="en-US" dirty="0" smtClean="0">
                <a:latin typeface="+mj-lt"/>
              </a:rPr>
              <a:t>，玩家可以</a:t>
            </a:r>
            <a:r>
              <a:rPr lang="zh-TW" altLang="en-US" dirty="0">
                <a:latin typeface="+mj-lt"/>
              </a:rPr>
              <a:t>得到的錢</a:t>
            </a:r>
            <a:r>
              <a:rPr lang="zh-TW" altLang="en-US" dirty="0" smtClean="0">
                <a:latin typeface="+mj-lt"/>
              </a:rPr>
              <a:t>。</a:t>
            </a:r>
            <a:endParaRPr lang="en-US" altLang="zh-TW" dirty="0" smtClean="0">
              <a:latin typeface="+mj-lt"/>
            </a:endParaRPr>
          </a:p>
          <a:p>
            <a:pPr marL="1234440" lvl="2" indent="-457200" algn="just">
              <a:buFont typeface="Wingdings" panose="05000000000000000000" pitchFamily="2" charset="2"/>
              <a:buAutoNum type="circleNumWdWhitePlain"/>
            </a:pPr>
            <a:r>
              <a:rPr lang="zh-TW" altLang="en-US" dirty="0" smtClean="0">
                <a:latin typeface="+mj-lt"/>
              </a:rPr>
              <a:t>派</a:t>
            </a:r>
            <a:r>
              <a:rPr lang="zh-TW" altLang="en-US" dirty="0">
                <a:latin typeface="+mj-lt"/>
              </a:rPr>
              <a:t>完人後船長擲</a:t>
            </a:r>
            <a:r>
              <a:rPr lang="zh-TW" altLang="en-US" dirty="0" smtClean="0">
                <a:latin typeface="+mj-lt"/>
              </a:rPr>
              <a:t>骰子，</a:t>
            </a:r>
            <a:r>
              <a:rPr lang="zh-TW" altLang="en-US" dirty="0">
                <a:latin typeface="+mj-lt"/>
              </a:rPr>
              <a:t>各貨物依照相對應的骰子前進</a:t>
            </a:r>
            <a:r>
              <a:rPr lang="zh-TW" altLang="en-US" dirty="0" smtClean="0">
                <a:latin typeface="+mj-lt"/>
              </a:rPr>
              <a:t>。</a:t>
            </a:r>
            <a:endParaRPr lang="en-US" altLang="zh-TW" dirty="0" smtClean="0">
              <a:latin typeface="+mj-lt"/>
            </a:endParaRPr>
          </a:p>
          <a:p>
            <a:pPr marL="1234440" lvl="2" indent="-457200" algn="just"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latin typeface="+mj-lt"/>
              </a:rPr>
              <a:t>這個</a:t>
            </a:r>
            <a:r>
              <a:rPr lang="zh-TW" altLang="en-US" dirty="0" smtClean="0">
                <a:latin typeface="+mj-lt"/>
              </a:rPr>
              <a:t>階段依序的活動是</a:t>
            </a:r>
            <a:r>
              <a:rPr lang="zh-TW" altLang="en-US" dirty="0">
                <a:latin typeface="+mj-lt"/>
              </a:rPr>
              <a:t>：派人</a:t>
            </a:r>
            <a:r>
              <a:rPr lang="zh-TW" altLang="en-US" dirty="0" smtClean="0">
                <a:latin typeface="+mj-lt"/>
              </a:rPr>
              <a:t>→（派</a:t>
            </a:r>
            <a:r>
              <a:rPr lang="zh-TW" altLang="en-US" dirty="0">
                <a:latin typeface="+mj-lt"/>
              </a:rPr>
              <a:t>人，三人遊戲</a:t>
            </a:r>
            <a:r>
              <a:rPr lang="zh-TW" altLang="en-US" dirty="0" smtClean="0">
                <a:latin typeface="+mj-lt"/>
              </a:rPr>
              <a:t>限定）</a:t>
            </a:r>
            <a:r>
              <a:rPr lang="en-US" altLang="zh-TW" dirty="0" smtClean="0">
                <a:latin typeface="+mj-lt"/>
              </a:rPr>
              <a:t>→</a:t>
            </a:r>
            <a:r>
              <a:rPr lang="zh-TW" altLang="en-US" dirty="0">
                <a:latin typeface="+mj-lt"/>
              </a:rPr>
              <a:t>擲骰移船→派人→擲骰移船→領航員領航→擲骰移</a:t>
            </a:r>
            <a:r>
              <a:rPr lang="zh-TW" altLang="en-US" dirty="0" smtClean="0">
                <a:latin typeface="+mj-lt"/>
              </a:rPr>
              <a:t>船。</a:t>
            </a:r>
            <a:endParaRPr lang="en-US" altLang="zh-TW" dirty="0" smtClean="0">
              <a:latin typeface="+mj-lt"/>
            </a:endParaRPr>
          </a:p>
          <a:p>
            <a:pPr marL="1234440" lvl="2" indent="-457200" algn="just">
              <a:buFont typeface="Wingdings" panose="05000000000000000000" pitchFamily="2" charset="2"/>
              <a:buAutoNum type="circleNumWdWhitePlain"/>
            </a:pPr>
            <a:r>
              <a:rPr lang="zh-TW" altLang="en-US" dirty="0" smtClean="0">
                <a:latin typeface="+mj-lt"/>
              </a:rPr>
              <a:t>船隻在以下三種狀況中，必須進入</a:t>
            </a:r>
            <a:r>
              <a:rPr lang="zh-TW" altLang="en-US" dirty="0">
                <a:latin typeface="+mj-lt"/>
              </a:rPr>
              <a:t>港口，</a:t>
            </a:r>
            <a:r>
              <a:rPr lang="zh-TW" altLang="en-US" dirty="0" smtClean="0">
                <a:latin typeface="+mj-lt"/>
              </a:rPr>
              <a:t>反之則進入</a:t>
            </a:r>
            <a:r>
              <a:rPr lang="zh-TW" altLang="en-US" dirty="0">
                <a:latin typeface="+mj-lt"/>
              </a:rPr>
              <a:t>修船廠</a:t>
            </a:r>
            <a:r>
              <a:rPr lang="zh-TW" altLang="en-US" dirty="0" smtClean="0">
                <a:latin typeface="+mj-lt"/>
              </a:rPr>
              <a:t>：一，前進</a:t>
            </a:r>
            <a:r>
              <a:rPr lang="zh-TW" altLang="en-US" dirty="0">
                <a:latin typeface="+mj-lt"/>
              </a:rPr>
              <a:t>超過</a:t>
            </a:r>
            <a:r>
              <a:rPr lang="en-US" altLang="zh-TW" dirty="0">
                <a:latin typeface="+mj-lt"/>
              </a:rPr>
              <a:t>13</a:t>
            </a:r>
            <a:r>
              <a:rPr lang="zh-TW" altLang="en-US" dirty="0" smtClean="0">
                <a:latin typeface="+mj-lt"/>
              </a:rPr>
              <a:t>格；二，到了第「</a:t>
            </a:r>
            <a:r>
              <a:rPr lang="en-US" altLang="zh-TW" dirty="0" smtClean="0">
                <a:latin typeface="+mj-lt"/>
              </a:rPr>
              <a:t>13</a:t>
            </a:r>
            <a:r>
              <a:rPr lang="zh-TW" altLang="en-US" dirty="0" smtClean="0">
                <a:latin typeface="+mj-lt"/>
              </a:rPr>
              <a:t>」格卻未</a:t>
            </a:r>
            <a:r>
              <a:rPr lang="zh-TW" altLang="en-US" dirty="0">
                <a:latin typeface="+mj-lt"/>
              </a:rPr>
              <a:t>被海盜截</a:t>
            </a:r>
            <a:r>
              <a:rPr lang="zh-TW" altLang="en-US" dirty="0" smtClean="0">
                <a:latin typeface="+mj-lt"/>
              </a:rPr>
              <a:t>船；三，被</a:t>
            </a:r>
            <a:r>
              <a:rPr lang="zh-TW" altLang="en-US" dirty="0">
                <a:latin typeface="+mj-lt"/>
              </a:rPr>
              <a:t>海盜</a:t>
            </a:r>
            <a:r>
              <a:rPr lang="zh-TW" altLang="en-US" dirty="0" smtClean="0">
                <a:latin typeface="+mj-lt"/>
              </a:rPr>
              <a:t>劫持，</a:t>
            </a:r>
            <a:r>
              <a:rPr lang="zh-TW" altLang="en-US" dirty="0">
                <a:latin typeface="+mj-lt"/>
              </a:rPr>
              <a:t>海盜頭子決定入港</a:t>
            </a:r>
            <a:r>
              <a:rPr lang="zh-TW" altLang="en-US" dirty="0" smtClean="0">
                <a:latin typeface="+mj-lt"/>
              </a:rPr>
              <a:t>。</a:t>
            </a:r>
            <a:endParaRPr lang="en-US" altLang="zh-TW" dirty="0" smtClean="0">
              <a:latin typeface="+mj-lt"/>
            </a:endParaRPr>
          </a:p>
          <a:p>
            <a:pPr marL="1234440" lvl="2" indent="-457200" algn="just">
              <a:buFont typeface="Wingdings" panose="05000000000000000000" pitchFamily="2" charset="2"/>
              <a:buAutoNum type="circleNumWdWhitePlain"/>
            </a:pPr>
            <a:r>
              <a:rPr lang="zh-TW" altLang="en-US" dirty="0" smtClean="0">
                <a:latin typeface="+mj-lt"/>
              </a:rPr>
              <a:t>若</a:t>
            </a:r>
            <a:r>
              <a:rPr lang="zh-TW" altLang="en-US" dirty="0">
                <a:latin typeface="+mj-lt"/>
              </a:rPr>
              <a:t>同時有多艘船隻入港，船長可以決定船隻入港順序</a:t>
            </a:r>
            <a:r>
              <a:rPr lang="zh-TW" altLang="en-US" dirty="0" smtClean="0">
                <a:latin typeface="+mj-lt"/>
              </a:rPr>
              <a:t>。</a:t>
            </a:r>
            <a:endParaRPr lang="en-US" altLang="zh-TW" dirty="0">
              <a:latin typeface="+mj-lt"/>
            </a:endParaRPr>
          </a:p>
          <a:p>
            <a:pPr marL="868680" lvl="1" indent="-457200" algn="just">
              <a:buClr>
                <a:srgbClr val="9CBEBD"/>
              </a:buClr>
              <a:buFont typeface="+mj-lt"/>
              <a:buAutoNum type="arabicPeriod" startAt="4"/>
            </a:pPr>
            <a:r>
              <a:rPr lang="zh-TW" altLang="en-US" dirty="0" smtClean="0">
                <a:solidFill>
                  <a:srgbClr val="2F2B20"/>
                </a:solidFill>
                <a:latin typeface="Cambria"/>
              </a:rPr>
              <a:t>依據</a:t>
            </a:r>
            <a:r>
              <a:rPr lang="zh-TW" altLang="en-US" dirty="0">
                <a:solidFill>
                  <a:srgbClr val="2F2B20"/>
                </a:solidFill>
                <a:latin typeface="Cambria"/>
              </a:rPr>
              <a:t>船隻停靠的狀況領取金錢。</a:t>
            </a:r>
          </a:p>
          <a:p>
            <a:pPr marL="868680" lvl="1" indent="-457200" algn="just">
              <a:buClr>
                <a:srgbClr val="9CBEBD"/>
              </a:buClr>
              <a:buFont typeface="+mj-lt"/>
              <a:buAutoNum type="arabicPeriod" startAt="4"/>
            </a:pPr>
            <a:r>
              <a:rPr lang="zh-TW" altLang="en-US" dirty="0">
                <a:solidFill>
                  <a:srgbClr val="2F2B20"/>
                </a:solidFill>
                <a:latin typeface="Cambria"/>
              </a:rPr>
              <a:t>進港的貨物欄往上調整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</a:rPr>
              <a:t>價格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</a:rPr>
              <a:t>1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</a:rPr>
              <a:t>格</a:t>
            </a:r>
            <a:r>
              <a:rPr lang="zh-TW" altLang="en-US" dirty="0">
                <a:solidFill>
                  <a:srgbClr val="2F2B20"/>
                </a:solidFill>
                <a:latin typeface="Cambria"/>
              </a:rPr>
              <a:t>，未進港的貨物價格維持不變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</a:rPr>
              <a:t>。</a:t>
            </a:r>
            <a:endParaRPr lang="en-US" altLang="zh-TW" dirty="0">
              <a:solidFill>
                <a:srgbClr val="2F2B20"/>
              </a:solidFill>
              <a:latin typeface="Cambria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6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馬尼拉</a:t>
            </a:r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  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934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07504" y="380999"/>
            <a:ext cx="8208912" cy="5827275"/>
          </a:xfrm>
        </p:spPr>
        <p:txBody>
          <a:bodyPr anchor="ctr">
            <a:normAutofit/>
          </a:bodyPr>
          <a:lstStyle/>
          <a:p>
            <a:pPr lvl="0">
              <a:buClr>
                <a:srgbClr val="A9A57C"/>
              </a:buClr>
            </a:pPr>
            <a:r>
              <a:rPr lang="zh-TW" altLang="en-US" sz="2000" dirty="0" smtClean="0">
                <a:solidFill>
                  <a:srgbClr val="2F2B20"/>
                </a:solidFill>
                <a:latin typeface="Cambria"/>
              </a:rPr>
              <a:t>遊戲結束：</a:t>
            </a:r>
            <a:endParaRPr lang="en-US" altLang="zh-TW" sz="2000" dirty="0" smtClean="0">
              <a:solidFill>
                <a:srgbClr val="2F2B20"/>
              </a:solidFill>
              <a:latin typeface="Cambria"/>
            </a:endParaRPr>
          </a:p>
          <a:p>
            <a:pPr marL="868680" lvl="1" indent="-457200">
              <a:buFont typeface="+mj-lt"/>
              <a:buAutoNum type="arabicPeriod"/>
            </a:pPr>
            <a:r>
              <a:rPr lang="zh-TW" altLang="en-US" dirty="0"/>
              <a:t>遊戲依照上面</a:t>
            </a:r>
            <a:r>
              <a:rPr lang="zh-TW" altLang="en-US" dirty="0" smtClean="0"/>
              <a:t>五大步驟</a:t>
            </a:r>
            <a:r>
              <a:rPr lang="zh-TW" altLang="en-US" dirty="0"/>
              <a:t>重複進行，</a:t>
            </a:r>
            <a:r>
              <a:rPr lang="zh-TW" altLang="en-US" dirty="0" smtClean="0"/>
              <a:t>直到</a:t>
            </a:r>
            <a:r>
              <a:rPr lang="zh-TW" altLang="en-US" dirty="0"/>
              <a:t>某</a:t>
            </a:r>
            <a:r>
              <a:rPr lang="zh-TW" altLang="en-US" dirty="0" smtClean="0"/>
              <a:t>種</a:t>
            </a:r>
            <a:r>
              <a:rPr lang="zh-TW" altLang="en-US" dirty="0"/>
              <a:t>貨物的價格漲到</a:t>
            </a:r>
            <a:r>
              <a:rPr lang="en-US" altLang="zh-TW" dirty="0">
                <a:latin typeface="+mj-lt"/>
              </a:rPr>
              <a:t>30</a:t>
            </a:r>
            <a:r>
              <a:rPr lang="zh-TW" altLang="en-US" dirty="0"/>
              <a:t>元時遊戲結束。</a:t>
            </a:r>
          </a:p>
          <a:p>
            <a:pPr marL="868680" lvl="1" indent="-457200">
              <a:buFont typeface="+mj-lt"/>
              <a:buAutoNum type="arabicPeriod"/>
            </a:pPr>
            <a:r>
              <a:rPr lang="zh-TW" altLang="en-US" dirty="0" smtClean="0"/>
              <a:t>將「現金」與「股票」相加，再扣除「貸款」後，</a:t>
            </a:r>
            <a:r>
              <a:rPr lang="zh-TW" altLang="en-US" dirty="0"/>
              <a:t>金額最高的玩家獲勝</a:t>
            </a:r>
            <a:r>
              <a:rPr lang="zh-TW" altLang="en-US" dirty="0" smtClean="0"/>
              <a:t>。</a:t>
            </a:r>
            <a:endParaRPr lang="zh-TW" altLang="en-US" dirty="0">
              <a:latin typeface="+mj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6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馬尼拉</a:t>
            </a:r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  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247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07504" y="380999"/>
            <a:ext cx="8208912" cy="5827275"/>
          </a:xfrm>
        </p:spPr>
        <p:txBody>
          <a:bodyPr anchor="ctr">
            <a:normAutofit/>
          </a:bodyPr>
          <a:lstStyle/>
          <a:p>
            <a:pPr lvl="0">
              <a:buClr>
                <a:srgbClr val="A9A57C"/>
              </a:buClr>
            </a:pPr>
            <a:r>
              <a:rPr lang="zh-TW" altLang="en-US" sz="2000" dirty="0" smtClean="0">
                <a:solidFill>
                  <a:srgbClr val="2F2B20"/>
                </a:solidFill>
                <a:latin typeface="Cambria"/>
              </a:rPr>
              <a:t>補充說明：</a:t>
            </a:r>
            <a:endParaRPr lang="en-US" altLang="zh-TW" sz="2000" dirty="0" smtClean="0">
              <a:solidFill>
                <a:srgbClr val="2F2B20"/>
              </a:solidFill>
              <a:latin typeface="Cambria"/>
            </a:endParaRPr>
          </a:p>
          <a:p>
            <a:pPr marL="868680" lvl="1" indent="-457200">
              <a:buFont typeface="+mj-lt"/>
              <a:buAutoNum type="arabicPeriod"/>
            </a:pPr>
            <a:r>
              <a:rPr lang="zh-TW" altLang="en-US" dirty="0">
                <a:latin typeface="+mj-lt"/>
              </a:rPr>
              <a:t>工人放置在不同區域有不同效果，說明如下：</a:t>
            </a:r>
          </a:p>
          <a:p>
            <a:pPr marL="1234440" lvl="2" indent="-457200" algn="just">
              <a:buFont typeface="Wingdings" panose="05000000000000000000" pitchFamily="2" charset="2"/>
              <a:buAutoNum type="circleNumWdWhitePlain"/>
            </a:pPr>
            <a:r>
              <a:rPr lang="zh-TW" altLang="en-US" dirty="0" smtClean="0"/>
              <a:t>商船</a:t>
            </a:r>
            <a:r>
              <a:rPr lang="zh-TW" altLang="en-US" dirty="0"/>
              <a:t>：如果船隻順利進入港口，船上的工人平分所賺的金錢，若進到修船廠，則無錢可領。已進港的船就不能再派遣工人。</a:t>
            </a:r>
          </a:p>
          <a:p>
            <a:pPr marL="1234440" lvl="2" indent="-457200" algn="just">
              <a:buFont typeface="Wingdings" panose="05000000000000000000" pitchFamily="2" charset="2"/>
              <a:buAutoNum type="circleNumWdWhitePlain"/>
            </a:pPr>
            <a:r>
              <a:rPr lang="zh-TW" altLang="en-US" dirty="0" smtClean="0"/>
              <a:t>港口</a:t>
            </a:r>
            <a:r>
              <a:rPr lang="zh-TW" altLang="en-US" dirty="0"/>
              <a:t>：有船進港時，工人可以得到金錢。船</a:t>
            </a:r>
            <a:r>
              <a:rPr lang="zh-TW" altLang="en-US" dirty="0">
                <a:latin typeface="+mj-lt"/>
              </a:rPr>
              <a:t>依</a:t>
            </a:r>
            <a:r>
              <a:rPr lang="en-US" altLang="zh-TW" dirty="0">
                <a:latin typeface="+mj-lt"/>
              </a:rPr>
              <a:t>A</a:t>
            </a:r>
            <a:r>
              <a:rPr lang="zh-TW" altLang="en-US" dirty="0">
                <a:latin typeface="+mj-lt"/>
              </a:rPr>
              <a:t>、</a:t>
            </a:r>
            <a:r>
              <a:rPr lang="en-US" altLang="zh-TW" dirty="0">
                <a:latin typeface="+mj-lt"/>
              </a:rPr>
              <a:t>B</a:t>
            </a:r>
            <a:r>
              <a:rPr lang="zh-TW" altLang="en-US" dirty="0">
                <a:latin typeface="+mj-lt"/>
              </a:rPr>
              <a:t>、</a:t>
            </a:r>
            <a:r>
              <a:rPr lang="en-US" altLang="zh-TW" dirty="0">
                <a:latin typeface="+mj-lt"/>
              </a:rPr>
              <a:t>C</a:t>
            </a:r>
            <a:r>
              <a:rPr lang="zh-TW" altLang="en-US" dirty="0">
                <a:latin typeface="+mj-lt"/>
              </a:rPr>
              <a:t>的順序依序入港，但放置工人時不一定要按照</a:t>
            </a:r>
            <a:r>
              <a:rPr lang="en-US" altLang="zh-TW" dirty="0">
                <a:latin typeface="+mj-lt"/>
              </a:rPr>
              <a:t>A</a:t>
            </a:r>
            <a:r>
              <a:rPr lang="zh-TW" altLang="en-US" dirty="0">
                <a:latin typeface="+mj-lt"/>
              </a:rPr>
              <a:t>、</a:t>
            </a:r>
            <a:r>
              <a:rPr lang="en-US" altLang="zh-TW" dirty="0">
                <a:latin typeface="+mj-lt"/>
              </a:rPr>
              <a:t>B</a:t>
            </a:r>
            <a:r>
              <a:rPr lang="zh-TW" altLang="en-US" dirty="0">
                <a:latin typeface="+mj-lt"/>
              </a:rPr>
              <a:t>、</a:t>
            </a:r>
            <a:r>
              <a:rPr lang="en-US" altLang="zh-TW" dirty="0">
                <a:latin typeface="+mj-lt"/>
              </a:rPr>
              <a:t>C</a:t>
            </a:r>
            <a:r>
              <a:rPr lang="zh-TW" altLang="en-US" dirty="0">
                <a:latin typeface="+mj-lt"/>
              </a:rPr>
              <a:t>的順序</a:t>
            </a:r>
            <a:r>
              <a:rPr lang="zh-TW" altLang="en-US" dirty="0"/>
              <a:t>放置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dirty="0">
                <a:latin typeface="+mj-lt"/>
              </a:rPr>
              <a:t>修船廠：船進不了港則進入修船廠，此時修船廠工人可以向銀行或保險公司領錢。船依</a:t>
            </a:r>
            <a:r>
              <a:rPr lang="en-US" altLang="zh-TW" dirty="0">
                <a:latin typeface="+mj-lt"/>
              </a:rPr>
              <a:t>A</a:t>
            </a:r>
            <a:r>
              <a:rPr lang="zh-TW" altLang="en-US" dirty="0">
                <a:latin typeface="+mj-lt"/>
              </a:rPr>
              <a:t>、</a:t>
            </a:r>
            <a:r>
              <a:rPr lang="en-US" altLang="zh-TW" dirty="0">
                <a:latin typeface="+mj-lt"/>
              </a:rPr>
              <a:t>B</a:t>
            </a:r>
            <a:r>
              <a:rPr lang="zh-TW" altLang="en-US" dirty="0">
                <a:latin typeface="+mj-lt"/>
              </a:rPr>
              <a:t>、</a:t>
            </a:r>
            <a:r>
              <a:rPr lang="en-US" altLang="zh-TW" dirty="0">
                <a:latin typeface="+mj-lt"/>
              </a:rPr>
              <a:t>C</a:t>
            </a:r>
            <a:r>
              <a:rPr lang="zh-TW" altLang="en-US" dirty="0">
                <a:latin typeface="+mj-lt"/>
              </a:rPr>
              <a:t>的順序依序入港，但放置工人時不一定要按照</a:t>
            </a:r>
            <a:r>
              <a:rPr lang="en-US" altLang="zh-TW" dirty="0">
                <a:latin typeface="+mj-lt"/>
              </a:rPr>
              <a:t>A</a:t>
            </a:r>
            <a:r>
              <a:rPr lang="zh-TW" altLang="en-US" dirty="0">
                <a:latin typeface="+mj-lt"/>
              </a:rPr>
              <a:t>、</a:t>
            </a:r>
            <a:r>
              <a:rPr lang="en-US" altLang="zh-TW" dirty="0">
                <a:latin typeface="+mj-lt"/>
              </a:rPr>
              <a:t>B</a:t>
            </a:r>
            <a:r>
              <a:rPr lang="zh-TW" altLang="en-US" dirty="0">
                <a:latin typeface="+mj-lt"/>
              </a:rPr>
              <a:t>、</a:t>
            </a:r>
            <a:r>
              <a:rPr lang="en-US" altLang="zh-TW" dirty="0">
                <a:latin typeface="+mj-lt"/>
              </a:rPr>
              <a:t>C</a:t>
            </a:r>
            <a:r>
              <a:rPr lang="zh-TW" altLang="en-US" dirty="0">
                <a:latin typeface="+mj-lt"/>
              </a:rPr>
              <a:t>的順序放置</a:t>
            </a:r>
            <a:r>
              <a:rPr lang="zh-TW" altLang="en-US" dirty="0" smtClean="0">
                <a:latin typeface="+mj-lt"/>
              </a:rPr>
              <a:t>。</a:t>
            </a:r>
            <a:endParaRPr lang="en-US" altLang="zh-TW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dirty="0">
                <a:latin typeface="+mj-lt"/>
              </a:rPr>
              <a:t>保險公司：放置工人於此處立刻領取</a:t>
            </a:r>
            <a:r>
              <a:rPr lang="en-US" altLang="zh-TW" dirty="0">
                <a:latin typeface="+mj-lt"/>
              </a:rPr>
              <a:t>10</a:t>
            </a:r>
            <a:r>
              <a:rPr lang="zh-TW" altLang="en-US" dirty="0">
                <a:latin typeface="+mj-lt"/>
              </a:rPr>
              <a:t>元，但之後若有船進入修船廠，佔領保險公司的玩家必須負責給予修船廠工人修船費用</a:t>
            </a:r>
            <a:r>
              <a:rPr lang="zh-TW" altLang="en-US" dirty="0" smtClean="0">
                <a:latin typeface="+mj-lt"/>
              </a:rPr>
              <a:t>。</a:t>
            </a:r>
            <a:endParaRPr lang="en-US" altLang="zh-TW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dirty="0" smtClean="0">
                <a:latin typeface="+mj-lt"/>
              </a:rPr>
              <a:t>海</a:t>
            </a:r>
            <a:r>
              <a:rPr lang="zh-TW" altLang="en-US" dirty="0">
                <a:latin typeface="+mj-lt"/>
              </a:rPr>
              <a:t>巡署：派遣工人至此的玩家可以在第三次派人後、擲骰前移動未入港的船隻前進或後退</a:t>
            </a:r>
            <a:r>
              <a:rPr lang="zh-TW" altLang="en-US" dirty="0" smtClean="0">
                <a:latin typeface="+mj-lt"/>
              </a:rPr>
              <a:t>。</a:t>
            </a:r>
            <a:r>
              <a:rPr lang="en-US" altLang="zh-TW" dirty="0">
                <a:latin typeface="+mj-lt"/>
              </a:rPr>
              <a:t>±1</a:t>
            </a:r>
            <a:r>
              <a:rPr lang="zh-TW" altLang="en-US" dirty="0">
                <a:latin typeface="+mj-lt"/>
              </a:rPr>
              <a:t>格的領航員先動作</a:t>
            </a:r>
            <a:r>
              <a:rPr lang="zh-TW" altLang="en-US" dirty="0" smtClean="0">
                <a:latin typeface="+mj-lt"/>
              </a:rPr>
              <a:t>，</a:t>
            </a:r>
            <a:r>
              <a:rPr lang="en-US" altLang="zh-TW" dirty="0">
                <a:latin typeface="+mj-lt"/>
              </a:rPr>
              <a:t>±2</a:t>
            </a:r>
            <a:r>
              <a:rPr lang="zh-TW" altLang="en-US" dirty="0">
                <a:latin typeface="+mj-lt"/>
              </a:rPr>
              <a:t>格的領航員再</a:t>
            </a:r>
            <a:r>
              <a:rPr lang="zh-TW" altLang="en-US" dirty="0" smtClean="0">
                <a:latin typeface="+mj-lt"/>
              </a:rPr>
              <a:t>動作（可以</a:t>
            </a:r>
            <a:r>
              <a:rPr lang="zh-TW" altLang="en-US" dirty="0">
                <a:latin typeface="+mj-lt"/>
              </a:rPr>
              <a:t>將兩格分配在不同</a:t>
            </a:r>
            <a:r>
              <a:rPr lang="zh-TW" altLang="en-US" dirty="0" smtClean="0">
                <a:latin typeface="+mj-lt"/>
              </a:rPr>
              <a:t>船隻），</a:t>
            </a:r>
            <a:r>
              <a:rPr lang="zh-TW" altLang="en-US" dirty="0">
                <a:latin typeface="+mj-lt"/>
              </a:rPr>
              <a:t>領航員可以放棄移動船隻的權力</a:t>
            </a:r>
            <a:r>
              <a:rPr lang="zh-TW" altLang="en-US" dirty="0" smtClean="0">
                <a:latin typeface="+mj-lt"/>
              </a:rPr>
              <a:t>。</a:t>
            </a:r>
            <a:endParaRPr lang="zh-TW" altLang="en-US" dirty="0">
              <a:latin typeface="+mj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6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馬尼拉</a:t>
            </a:r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  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594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07504" y="380999"/>
            <a:ext cx="8208912" cy="5827275"/>
          </a:xfrm>
        </p:spPr>
        <p:txBody>
          <a:bodyPr anchor="ctr">
            <a:normAutofit/>
          </a:bodyPr>
          <a:lstStyle/>
          <a:p>
            <a:pPr marL="868680" lvl="1" indent="-457200" algn="just">
              <a:buFont typeface="+mj-lt"/>
              <a:buAutoNum type="arabicPeriod" startAt="5"/>
            </a:pPr>
            <a:r>
              <a:rPr lang="zh-TW" altLang="en-US" dirty="0" smtClean="0">
                <a:latin typeface="+mj-lt"/>
              </a:rPr>
              <a:t>海盜</a:t>
            </a:r>
            <a:r>
              <a:rPr lang="zh-TW" altLang="en-US" dirty="0">
                <a:latin typeface="+mj-lt"/>
              </a:rPr>
              <a:t>船：第一個站上海盜船上的工人為海盜頭子，海盜頭子可以有優先選擇權。當商船剛好開</a:t>
            </a:r>
            <a:r>
              <a:rPr lang="zh-TW" altLang="en-US" dirty="0" smtClean="0">
                <a:latin typeface="+mj-lt"/>
              </a:rPr>
              <a:t>到「</a:t>
            </a:r>
            <a:r>
              <a:rPr lang="en-US" altLang="zh-TW" dirty="0" smtClean="0">
                <a:latin typeface="+mj-lt"/>
              </a:rPr>
              <a:t>13</a:t>
            </a:r>
            <a:r>
              <a:rPr lang="zh-TW" altLang="en-US" dirty="0" smtClean="0">
                <a:latin typeface="+mj-lt"/>
              </a:rPr>
              <a:t>」時</a:t>
            </a:r>
            <a:r>
              <a:rPr lang="zh-TW" altLang="en-US" dirty="0">
                <a:latin typeface="+mj-lt"/>
              </a:rPr>
              <a:t>，海盜可洗劫商船。</a:t>
            </a:r>
          </a:p>
          <a:p>
            <a:pPr marL="1234440" lvl="2" indent="-457200" algn="just">
              <a:buFont typeface="Wingdings" panose="05000000000000000000" pitchFamily="2" charset="2"/>
              <a:buAutoNum type="circleNumWdWhitePlain"/>
            </a:pPr>
            <a:r>
              <a:rPr lang="zh-TW" altLang="en-US" dirty="0" smtClean="0">
                <a:latin typeface="+mj-lt"/>
              </a:rPr>
              <a:t>若</a:t>
            </a:r>
            <a:r>
              <a:rPr lang="zh-TW" altLang="en-US" dirty="0">
                <a:latin typeface="+mj-lt"/>
              </a:rPr>
              <a:t>船隻是在第二次擲骰</a:t>
            </a:r>
            <a:r>
              <a:rPr lang="zh-TW" altLang="en-US" dirty="0" smtClean="0">
                <a:latin typeface="+mj-lt"/>
              </a:rPr>
              <a:t>到達「</a:t>
            </a:r>
            <a:r>
              <a:rPr lang="en-US" altLang="zh-TW" dirty="0" smtClean="0">
                <a:latin typeface="+mj-lt"/>
              </a:rPr>
              <a:t>13</a:t>
            </a:r>
            <a:r>
              <a:rPr lang="zh-TW" altLang="en-US" dirty="0" smtClean="0">
                <a:latin typeface="+mj-lt"/>
              </a:rPr>
              <a:t>」，</a:t>
            </a:r>
            <a:r>
              <a:rPr lang="zh-TW" altLang="en-US" dirty="0">
                <a:latin typeface="+mj-lt"/>
              </a:rPr>
              <a:t>此時商船上若沒空位則海盜不能上船；商船上若有空位，則海盜</a:t>
            </a:r>
            <a:r>
              <a:rPr lang="zh-TW" altLang="en-US" dirty="0" smtClean="0">
                <a:latin typeface="+mj-lt"/>
              </a:rPr>
              <a:t>可上船</a:t>
            </a:r>
            <a:r>
              <a:rPr lang="zh-TW" altLang="en-US" dirty="0">
                <a:latin typeface="+mj-lt"/>
              </a:rPr>
              <a:t>與船員平分金錢，船隻安全</a:t>
            </a:r>
            <a:r>
              <a:rPr lang="zh-TW" altLang="en-US" dirty="0" smtClean="0">
                <a:latin typeface="+mj-lt"/>
              </a:rPr>
              <a:t>入港</a:t>
            </a:r>
            <a:r>
              <a:rPr lang="zh-TW" altLang="en-US" dirty="0">
                <a:latin typeface="+mj-lt"/>
              </a:rPr>
              <a:t>（</a:t>
            </a:r>
            <a:r>
              <a:rPr lang="zh-TW" altLang="en-US" dirty="0" smtClean="0">
                <a:latin typeface="+mj-lt"/>
              </a:rPr>
              <a:t>變</a:t>
            </a:r>
            <a:r>
              <a:rPr lang="zh-TW" altLang="en-US" dirty="0">
                <a:latin typeface="+mj-lt"/>
              </a:rPr>
              <a:t>體規則</a:t>
            </a:r>
            <a:r>
              <a:rPr lang="zh-TW" altLang="en-US" dirty="0" smtClean="0">
                <a:latin typeface="+mj-lt"/>
              </a:rPr>
              <a:t>：</a:t>
            </a:r>
            <a:r>
              <a:rPr lang="zh-TW" altLang="en-US" dirty="0">
                <a:latin typeface="+mj-lt"/>
              </a:rPr>
              <a:t>無</a:t>
            </a:r>
            <a:r>
              <a:rPr lang="zh-TW" altLang="en-US" dirty="0" smtClean="0">
                <a:latin typeface="+mj-lt"/>
              </a:rPr>
              <a:t>空位</a:t>
            </a:r>
            <a:r>
              <a:rPr lang="zh-TW" altLang="en-US" dirty="0">
                <a:latin typeface="+mj-lt"/>
              </a:rPr>
              <a:t>時，海盜</a:t>
            </a:r>
            <a:r>
              <a:rPr lang="zh-TW" altLang="en-US" dirty="0" smtClean="0">
                <a:latin typeface="+mj-lt"/>
              </a:rPr>
              <a:t>可踢</a:t>
            </a:r>
            <a:r>
              <a:rPr lang="zh-TW" altLang="en-US" dirty="0">
                <a:latin typeface="+mj-lt"/>
              </a:rPr>
              <a:t>掉一位船上工人後</a:t>
            </a:r>
            <a:r>
              <a:rPr lang="zh-TW" altLang="en-US" dirty="0" smtClean="0">
                <a:latin typeface="+mj-lt"/>
              </a:rPr>
              <a:t>上船）。</a:t>
            </a:r>
            <a:endParaRPr lang="en-US" altLang="zh-TW" dirty="0">
              <a:latin typeface="+mj-lt"/>
            </a:endParaRPr>
          </a:p>
          <a:p>
            <a:pPr marL="1234440" lvl="2" indent="-457200" algn="just">
              <a:buFont typeface="Wingdings" panose="05000000000000000000" pitchFamily="2" charset="2"/>
              <a:buAutoNum type="circleNumWdWhitePlain"/>
            </a:pPr>
            <a:r>
              <a:rPr lang="zh-TW" altLang="en-US" dirty="0" smtClean="0">
                <a:latin typeface="+mj-lt"/>
              </a:rPr>
              <a:t>若</a:t>
            </a:r>
            <a:r>
              <a:rPr lang="zh-TW" altLang="en-US" dirty="0">
                <a:latin typeface="+mj-lt"/>
              </a:rPr>
              <a:t>船隻是在第三次擲骰</a:t>
            </a:r>
            <a:r>
              <a:rPr lang="zh-TW" altLang="en-US" dirty="0" smtClean="0">
                <a:latin typeface="+mj-lt"/>
              </a:rPr>
              <a:t>到達「</a:t>
            </a:r>
            <a:r>
              <a:rPr lang="en-US" altLang="zh-TW" dirty="0" smtClean="0">
                <a:latin typeface="+mj-lt"/>
              </a:rPr>
              <a:t>13</a:t>
            </a:r>
            <a:r>
              <a:rPr lang="zh-TW" altLang="en-US" dirty="0" smtClean="0">
                <a:latin typeface="+mj-lt"/>
              </a:rPr>
              <a:t>」，</a:t>
            </a:r>
            <a:r>
              <a:rPr lang="zh-TW" altLang="en-US" dirty="0">
                <a:latin typeface="+mj-lt"/>
              </a:rPr>
              <a:t>海盜可將所有船上的工人全部踢下海，並將所有船隻的金額平分。平分完後海盜頭子可以決定將空船開進港口或修船廠</a:t>
            </a:r>
            <a:r>
              <a:rPr lang="zh-TW" altLang="en-US" dirty="0" smtClean="0">
                <a:latin typeface="+mj-lt"/>
              </a:rPr>
              <a:t>。</a:t>
            </a:r>
            <a:endParaRPr lang="en-US" altLang="zh-TW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 startAt="5"/>
            </a:pPr>
            <a:r>
              <a:rPr lang="zh-TW" altLang="en-US" dirty="0">
                <a:latin typeface="+mj-lt"/>
              </a:rPr>
              <a:t>貸款：當玩家沒有現金時可用手上的股票與銀行貸款，每張股票可貸款</a:t>
            </a:r>
            <a:r>
              <a:rPr lang="en-US" altLang="zh-TW" dirty="0">
                <a:latin typeface="+mj-lt"/>
              </a:rPr>
              <a:t>12</a:t>
            </a:r>
            <a:r>
              <a:rPr lang="zh-TW" altLang="en-US" dirty="0">
                <a:latin typeface="+mj-lt"/>
              </a:rPr>
              <a:t>元，將貸款的股票正面朝下蓋</a:t>
            </a:r>
            <a:r>
              <a:rPr lang="zh-TW" altLang="en-US" dirty="0" smtClean="0">
                <a:latin typeface="+mj-lt"/>
              </a:rPr>
              <a:t>上，和</a:t>
            </a:r>
            <a:r>
              <a:rPr lang="zh-TW" altLang="en-US" dirty="0">
                <a:latin typeface="+mj-lt"/>
              </a:rPr>
              <a:t>其他股票做區別。遊戲結束時每張貸款的股票必須還給銀行</a:t>
            </a:r>
            <a:r>
              <a:rPr lang="en-US" altLang="zh-TW" dirty="0">
                <a:latin typeface="+mj-lt"/>
              </a:rPr>
              <a:t>15</a:t>
            </a:r>
            <a:r>
              <a:rPr lang="zh-TW" altLang="en-US" dirty="0">
                <a:latin typeface="+mj-lt"/>
              </a:rPr>
              <a:t>元</a:t>
            </a:r>
            <a:r>
              <a:rPr lang="zh-TW" altLang="en-US" dirty="0" smtClean="0">
                <a:latin typeface="+mj-lt"/>
              </a:rPr>
              <a:t>。</a:t>
            </a:r>
            <a:endParaRPr lang="zh-TW" altLang="en-US" dirty="0">
              <a:latin typeface="+mj-lt"/>
            </a:endParaRPr>
          </a:p>
          <a:p>
            <a:pPr marL="868680" lvl="1" indent="-457200" algn="just">
              <a:buFont typeface="+mj-lt"/>
              <a:buAutoNum type="arabicPeriod" startAt="5"/>
            </a:pPr>
            <a:r>
              <a:rPr lang="zh-TW" altLang="en-US" dirty="0" smtClean="0">
                <a:latin typeface="+mj-lt"/>
              </a:rPr>
              <a:t>盲人</a:t>
            </a:r>
            <a:r>
              <a:rPr lang="zh-TW" altLang="en-US" dirty="0">
                <a:latin typeface="+mj-lt"/>
              </a:rPr>
              <a:t>旅客：當玩家沒有現金也沒有股票貸款以支付派遣工人的費用時，玩家可以免費</a:t>
            </a:r>
            <a:r>
              <a:rPr lang="zh-TW" altLang="en-US" dirty="0" smtClean="0">
                <a:latin typeface="+mj-lt"/>
              </a:rPr>
              <a:t>派遣一位</a:t>
            </a:r>
            <a:r>
              <a:rPr lang="zh-TW" altLang="en-US" dirty="0">
                <a:latin typeface="+mj-lt"/>
              </a:rPr>
              <a:t>工人到</a:t>
            </a:r>
            <a:r>
              <a:rPr lang="zh-TW" altLang="en-US" dirty="0" smtClean="0">
                <a:latin typeface="+mj-lt"/>
              </a:rPr>
              <a:t>保險公司外，任何一個</a:t>
            </a:r>
            <a:r>
              <a:rPr lang="zh-TW" altLang="en-US" dirty="0">
                <a:latin typeface="+mj-lt"/>
              </a:rPr>
              <a:t>可以放置工人的位置。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6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馬尼拉</a:t>
            </a:r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  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684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07504" y="381000"/>
            <a:ext cx="8208912" cy="4942840"/>
          </a:xfrm>
        </p:spPr>
        <p:txBody>
          <a:bodyPr anchor="ctr">
            <a:normAutofit/>
          </a:bodyPr>
          <a:lstStyle/>
          <a:p>
            <a:r>
              <a:rPr lang="zh-TW" altLang="en-US" sz="2000" dirty="0" smtClean="0">
                <a:latin typeface="+mj-lt"/>
              </a:rPr>
              <a:t>線上教學：</a:t>
            </a:r>
            <a:r>
              <a:rPr lang="en-US" altLang="zh-TW" sz="2000" dirty="0" smtClean="0">
                <a:latin typeface="+mj-lt"/>
                <a:hlinkClick r:id="rId2"/>
              </a:rPr>
              <a:t>https</a:t>
            </a:r>
            <a:r>
              <a:rPr lang="en-US" altLang="zh-TW" sz="2000" dirty="0">
                <a:latin typeface="+mj-lt"/>
                <a:hlinkClick r:id="rId2"/>
              </a:rPr>
              <a:t>://</a:t>
            </a:r>
            <a:r>
              <a:rPr lang="en-US" altLang="zh-TW" sz="2000" dirty="0" smtClean="0">
                <a:latin typeface="+mj-lt"/>
                <a:hlinkClick r:id="rId2"/>
              </a:rPr>
              <a:t>www.youtube.com/watch?v=jD7r4ZzBub4</a:t>
            </a:r>
            <a:endParaRPr lang="en-US" altLang="zh-TW" sz="2000" dirty="0" smtClean="0">
              <a:latin typeface="+mj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6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馬尼拉</a:t>
            </a:r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  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77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en-US" altLang="zh-TW" sz="3200" b="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Monopoly</a:t>
            </a:r>
            <a:r>
              <a:rPr lang="zh-TW" altLang="en-US" sz="3200" b="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（地產大亨）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73152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30532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外觀包裝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0"/>
            <a:r>
              <a:rPr lang="en-US" altLang="zh-TW" dirty="0">
                <a:solidFill>
                  <a:srgbClr val="2F2B20"/>
                </a:solidFill>
                <a:latin typeface="FangSong"/>
                <a:ea typeface="FangSong"/>
              </a:rPr>
              <a:t>【</a:t>
            </a:r>
            <a:r>
              <a:rPr lang="zh-TW" altLang="en-US" dirty="0">
                <a:solidFill>
                  <a:srgbClr val="2F2B2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人數</a:t>
            </a:r>
            <a:r>
              <a:rPr lang="zh-TW" altLang="en-US" dirty="0" smtClean="0">
                <a:solidFill>
                  <a:srgbClr val="2F2B2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】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2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－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6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　</a:t>
            </a:r>
            <a:r>
              <a:rPr lang="en-US" altLang="zh-TW" dirty="0" smtClean="0">
                <a:solidFill>
                  <a:srgbClr val="2F2B20"/>
                </a:solidFill>
                <a:latin typeface="FangSong"/>
                <a:ea typeface="FangSong"/>
              </a:rPr>
              <a:t>【</a:t>
            </a:r>
            <a:r>
              <a:rPr lang="zh-TW" altLang="en-US" dirty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時間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】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20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－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30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分</a:t>
            </a:r>
            <a:endParaRPr lang="zh-TW" altLang="en-US" dirty="0">
              <a:solidFill>
                <a:srgbClr val="2F2B2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endParaRPr lang="zh-TW" altLang="en-US" sz="2000" b="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7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616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445224"/>
            <a:ext cx="7772400" cy="594626"/>
          </a:xfrm>
        </p:spPr>
        <p:txBody>
          <a:bodyPr>
            <a:normAutofit/>
          </a:bodyPr>
          <a:lstStyle/>
          <a:p>
            <a:r>
              <a:rPr lang="en-US" altLang="zh-TW" sz="3200" b="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Monopoly</a:t>
            </a:r>
            <a:r>
              <a:rPr lang="zh-TW" altLang="en-US" sz="3200" b="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（地產大亨）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7200000" cy="54000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0" y="6021288"/>
            <a:ext cx="8460432" cy="836712"/>
          </a:xfrm>
        </p:spPr>
        <p:txBody>
          <a:bodyPr>
            <a:normAutofit lnSpcReduction="10000"/>
          </a:bodyPr>
          <a:lstStyle/>
          <a:p>
            <a:r>
              <a:rPr lang="zh-TW" altLang="en-US" sz="19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內容物</a:t>
            </a:r>
            <a:endParaRPr lang="en-US" altLang="zh-TW" sz="19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0"/>
            <a:r>
              <a:rPr lang="zh-TW" altLang="en-US" sz="1400" dirty="0" smtClean="0">
                <a:solidFill>
                  <a:srgbClr val="2F2B20"/>
                </a:solidFill>
                <a:latin typeface="Cambria" panose="02040503050406030204" pitchFamily="18" charset="0"/>
                <a:ea typeface="FangSong" panose="02010609060101010101" pitchFamily="49" charset="-122"/>
              </a:rPr>
              <a:t>遊戲板、電子銀行機、棋子</a:t>
            </a:r>
            <a:r>
              <a:rPr lang="en-US" altLang="zh-TW" sz="1400" dirty="0" smtClean="0">
                <a:solidFill>
                  <a:srgbClr val="2F2B20"/>
                </a:solidFill>
                <a:latin typeface="Cambria" panose="02040503050406030204" pitchFamily="18" charset="0"/>
                <a:ea typeface="FangSong" panose="02010609060101010101" pitchFamily="49" charset="-122"/>
              </a:rPr>
              <a:t>×</a:t>
            </a:r>
            <a:r>
              <a:rPr lang="en-US" altLang="zh-TW" sz="1400" dirty="0">
                <a:solidFill>
                  <a:srgbClr val="2F2B20"/>
                </a:solidFill>
                <a:latin typeface="Cambria" panose="02040503050406030204" pitchFamily="18" charset="0"/>
                <a:ea typeface="FangSong" panose="02010609060101010101" pitchFamily="49" charset="-122"/>
              </a:rPr>
              <a:t>6</a:t>
            </a:r>
            <a:r>
              <a:rPr lang="zh-TW" altLang="en-US" sz="1400" dirty="0" smtClean="0">
                <a:solidFill>
                  <a:srgbClr val="2F2B20"/>
                </a:solidFill>
                <a:latin typeface="Cambria" panose="02040503050406030204" pitchFamily="18" charset="0"/>
                <a:ea typeface="FangSong" panose="02010609060101010101" pitchFamily="49" charset="-122"/>
              </a:rPr>
              <a:t>、契約書</a:t>
            </a:r>
            <a:r>
              <a:rPr lang="en-US" altLang="zh-TW" sz="1400" dirty="0" smtClean="0">
                <a:latin typeface="Cambria" panose="02040503050406030204" pitchFamily="18" charset="0"/>
                <a:ea typeface="FangSong" panose="02010609060101010101" pitchFamily="49" charset="-122"/>
              </a:rPr>
              <a:t>×28</a:t>
            </a:r>
            <a:r>
              <a:rPr lang="zh-TW" altLang="en-US" sz="1400" dirty="0" smtClean="0">
                <a:solidFill>
                  <a:srgbClr val="2F2B20"/>
                </a:solidFill>
                <a:latin typeface="Cambria" panose="02040503050406030204" pitchFamily="18" charset="0"/>
                <a:ea typeface="FangSong" panose="02010609060101010101" pitchFamily="49" charset="-122"/>
              </a:rPr>
              <a:t>、機會卡</a:t>
            </a:r>
            <a:r>
              <a:rPr lang="en-US" altLang="zh-TW" sz="1400" dirty="0">
                <a:latin typeface="Cambria" panose="02040503050406030204" pitchFamily="18" charset="0"/>
                <a:ea typeface="FangSong" panose="02010609060101010101" pitchFamily="49" charset="-122"/>
              </a:rPr>
              <a:t>×</a:t>
            </a:r>
            <a:r>
              <a:rPr lang="en-US" altLang="zh-TW" sz="1400" dirty="0" smtClean="0">
                <a:latin typeface="Cambria" panose="02040503050406030204" pitchFamily="18" charset="0"/>
                <a:ea typeface="FangSong" panose="02010609060101010101" pitchFamily="49" charset="-122"/>
              </a:rPr>
              <a:t>16</a:t>
            </a:r>
            <a:r>
              <a:rPr lang="zh-TW" altLang="en-US" sz="1400" dirty="0" smtClean="0">
                <a:solidFill>
                  <a:srgbClr val="2F2B20"/>
                </a:solidFill>
                <a:latin typeface="Cambria" panose="02040503050406030204" pitchFamily="18" charset="0"/>
                <a:ea typeface="FangSong" panose="02010609060101010101" pitchFamily="49" charset="-122"/>
              </a:rPr>
              <a:t>、公益福利卡</a:t>
            </a:r>
            <a:r>
              <a:rPr lang="en-US" altLang="zh-TW" sz="1400" dirty="0">
                <a:latin typeface="Cambria" panose="02040503050406030204" pitchFamily="18" charset="0"/>
                <a:ea typeface="FangSong" panose="02010609060101010101" pitchFamily="49" charset="-122"/>
              </a:rPr>
              <a:t>×</a:t>
            </a:r>
            <a:r>
              <a:rPr lang="en-US" altLang="zh-TW" sz="1400" dirty="0" smtClean="0">
                <a:latin typeface="Cambria" panose="02040503050406030204" pitchFamily="18" charset="0"/>
                <a:ea typeface="FangSong" panose="02010609060101010101" pitchFamily="49" charset="-122"/>
              </a:rPr>
              <a:t>16</a:t>
            </a:r>
            <a:r>
              <a:rPr lang="zh-TW" altLang="en-US" sz="1400" dirty="0" smtClean="0">
                <a:solidFill>
                  <a:srgbClr val="2F2B20"/>
                </a:solidFill>
                <a:latin typeface="Cambria" panose="02040503050406030204" pitchFamily="18" charset="0"/>
                <a:ea typeface="FangSong" panose="02010609060101010101" pitchFamily="49" charset="-122"/>
              </a:rPr>
              <a:t>、</a:t>
            </a:r>
            <a:endParaRPr lang="en-US" altLang="zh-TW" sz="1400" dirty="0" smtClean="0">
              <a:solidFill>
                <a:srgbClr val="2F2B20"/>
              </a:solidFill>
              <a:latin typeface="Cambria" panose="02040503050406030204" pitchFamily="18" charset="0"/>
              <a:ea typeface="FangSong" panose="02010609060101010101" pitchFamily="49" charset="-122"/>
            </a:endParaRPr>
          </a:p>
          <a:p>
            <a:pPr lvl="0"/>
            <a:r>
              <a:rPr lang="zh-TW" altLang="en-US" sz="1400" dirty="0" smtClean="0">
                <a:solidFill>
                  <a:srgbClr val="2F2B20"/>
                </a:solidFill>
                <a:latin typeface="Cambria" panose="02040503050406030204" pitchFamily="18" charset="0"/>
                <a:ea typeface="FangSong" panose="02010609060101010101" pitchFamily="49" charset="-122"/>
              </a:rPr>
              <a:t>地產大亨理財卡</a:t>
            </a:r>
            <a:r>
              <a:rPr lang="en-US" altLang="zh-TW" sz="1400" dirty="0" smtClean="0">
                <a:latin typeface="Cambria" panose="02040503050406030204" pitchFamily="18" charset="0"/>
                <a:ea typeface="FangSong" panose="02010609060101010101" pitchFamily="49" charset="-122"/>
              </a:rPr>
              <a:t>×</a:t>
            </a:r>
            <a:r>
              <a:rPr lang="en-US" altLang="zh-TW" sz="1400" dirty="0">
                <a:latin typeface="Cambria" panose="02040503050406030204" pitchFamily="18" charset="0"/>
                <a:ea typeface="FangSong" panose="02010609060101010101" pitchFamily="49" charset="-122"/>
              </a:rPr>
              <a:t>6</a:t>
            </a:r>
            <a:r>
              <a:rPr lang="zh-TW" altLang="en-US" sz="1400" dirty="0" smtClean="0">
                <a:solidFill>
                  <a:srgbClr val="2F2B20"/>
                </a:solidFill>
                <a:latin typeface="Cambria" panose="02040503050406030204" pitchFamily="18" charset="0"/>
                <a:ea typeface="FangSong" panose="02010609060101010101" pitchFamily="49" charset="-122"/>
              </a:rPr>
              <a:t>、房子</a:t>
            </a:r>
            <a:r>
              <a:rPr lang="en-US" altLang="zh-TW" sz="1400" dirty="0" smtClean="0">
                <a:latin typeface="Cambria" panose="02040503050406030204" pitchFamily="18" charset="0"/>
                <a:ea typeface="FangSong" panose="02010609060101010101" pitchFamily="49" charset="-122"/>
              </a:rPr>
              <a:t>×32</a:t>
            </a:r>
            <a:r>
              <a:rPr lang="zh-TW" altLang="en-US" sz="1400" dirty="0" smtClean="0">
                <a:solidFill>
                  <a:srgbClr val="2F2B20"/>
                </a:solidFill>
                <a:latin typeface="Cambria" panose="02040503050406030204" pitchFamily="18" charset="0"/>
                <a:ea typeface="FangSong" panose="02010609060101010101" pitchFamily="49" charset="-122"/>
              </a:rPr>
              <a:t>、旅館</a:t>
            </a:r>
            <a:r>
              <a:rPr lang="en-US" altLang="zh-TW" sz="1400" dirty="0" smtClean="0">
                <a:latin typeface="Cambria" panose="02040503050406030204" pitchFamily="18" charset="0"/>
                <a:ea typeface="FangSong" panose="02010609060101010101" pitchFamily="49" charset="-122"/>
              </a:rPr>
              <a:t>×12</a:t>
            </a:r>
            <a:r>
              <a:rPr lang="zh-TW" altLang="en-US" sz="1400" dirty="0" smtClean="0">
                <a:solidFill>
                  <a:srgbClr val="2F2B20"/>
                </a:solidFill>
                <a:latin typeface="Cambria" panose="02040503050406030204" pitchFamily="18" charset="0"/>
                <a:ea typeface="FangSong" panose="02010609060101010101" pitchFamily="49" charset="-122"/>
              </a:rPr>
              <a:t>、骰子</a:t>
            </a:r>
            <a:r>
              <a:rPr lang="en-US" altLang="zh-TW" sz="1400" dirty="0" smtClean="0">
                <a:latin typeface="Cambria" panose="02040503050406030204" pitchFamily="18" charset="0"/>
                <a:ea typeface="FangSong" panose="02010609060101010101" pitchFamily="49" charset="-122"/>
              </a:rPr>
              <a:t>×</a:t>
            </a:r>
            <a:r>
              <a:rPr lang="en-US" altLang="zh-TW" sz="1400" dirty="0">
                <a:latin typeface="Cambria" panose="02040503050406030204" pitchFamily="18" charset="0"/>
                <a:ea typeface="FangSong" panose="02010609060101010101" pitchFamily="49" charset="-122"/>
              </a:rPr>
              <a:t>2</a:t>
            </a:r>
            <a:endParaRPr lang="zh-TW" altLang="en-US" sz="1400" b="0" dirty="0">
              <a:solidFill>
                <a:srgbClr val="0070C0"/>
              </a:solidFill>
              <a:latin typeface="Cambria" panose="02040503050406030204" pitchFamily="18" charset="0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7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093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07504" y="380999"/>
            <a:ext cx="8208912" cy="5136233"/>
          </a:xfrm>
        </p:spPr>
        <p:txBody>
          <a:bodyPr anchor="ctr">
            <a:normAutofit/>
          </a:bodyPr>
          <a:lstStyle/>
          <a:p>
            <a:pPr algn="just"/>
            <a:r>
              <a:rPr lang="zh-TW" altLang="en-US" sz="1800" dirty="0" smtClean="0">
                <a:latin typeface="+mj-lt"/>
              </a:rPr>
              <a:t>遊戲目標：當所有對手都破產後，成為唯一剩餘的玩家。</a:t>
            </a:r>
            <a:endParaRPr lang="en-US" altLang="zh-TW" sz="1800" dirty="0" smtClean="0">
              <a:latin typeface="+mj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7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地產大亨</a:t>
            </a:r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019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en-US" altLang="zh-TW" sz="3200" b="0" dirty="0" smtClean="0">
                <a:solidFill>
                  <a:srgbClr val="675E47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3D</a:t>
            </a:r>
            <a:r>
              <a:rPr lang="zh-TW" altLang="en-US" sz="3200" b="0" dirty="0">
                <a:solidFill>
                  <a:srgbClr val="675E47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金塔積木組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0"/>
            <a:ext cx="3657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29280"/>
          </a:xfrm>
        </p:spPr>
        <p:txBody>
          <a:bodyPr>
            <a:normAutofit/>
          </a:bodyPr>
          <a:lstStyle/>
          <a:p>
            <a:r>
              <a:rPr lang="zh-TW" altLang="en-US" sz="200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內容物</a:t>
            </a:r>
            <a:endParaRPr lang="en-US" altLang="zh-TW" sz="200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說明書、積木</a:t>
            </a:r>
            <a:r>
              <a:rPr lang="en-US" altLang="zh-TW" dirty="0">
                <a:latin typeface="+mj-lt"/>
                <a:ea typeface="FangSong" panose="02010609060101010101" pitchFamily="49" charset="-122"/>
              </a:rPr>
              <a:t>×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15</a:t>
            </a:r>
            <a:endParaRPr lang="en-US" altLang="zh-TW" dirty="0">
              <a:latin typeface="+mj-lt"/>
              <a:ea typeface="FangSong" panose="02010609060101010101" pitchFamily="49" charset="-122"/>
            </a:endParaRPr>
          </a:p>
          <a:p>
            <a:endParaRPr lang="zh-TW" altLang="en-US" sz="1100" b="0" dirty="0">
              <a:latin typeface="+mj-lt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888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22" y="116632"/>
            <a:ext cx="6431217" cy="6570066"/>
          </a:xfrm>
        </p:spPr>
      </p:pic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7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797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地產大亨</a:t>
            </a:r>
            <a:r>
              <a:rPr lang="zh-TW" altLang="en-US" sz="2400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  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660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22" y="800644"/>
            <a:ext cx="6431217" cy="5202042"/>
          </a:xfrm>
        </p:spPr>
      </p:pic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7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797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地產大亨</a:t>
            </a:r>
            <a:r>
              <a:rPr lang="zh-TW" altLang="en-US" sz="2400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  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297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22" y="1265268"/>
            <a:ext cx="6431217" cy="4272794"/>
          </a:xfrm>
        </p:spPr>
      </p:pic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7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797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地產大亨</a:t>
            </a:r>
            <a:r>
              <a:rPr lang="zh-TW" altLang="en-US" sz="2400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  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078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22" y="656479"/>
            <a:ext cx="6431217" cy="5490371"/>
          </a:xfrm>
        </p:spPr>
      </p:pic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7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797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地產大亨</a:t>
            </a:r>
            <a:r>
              <a:rPr lang="zh-TW" altLang="en-US" sz="2400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  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384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22" y="1422100"/>
            <a:ext cx="6431217" cy="3959129"/>
          </a:xfrm>
        </p:spPr>
      </p:pic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7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797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地產大亨</a:t>
            </a:r>
            <a:r>
              <a:rPr lang="zh-TW" altLang="en-US" sz="2400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  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270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22" y="499234"/>
            <a:ext cx="6431217" cy="5804861"/>
          </a:xfrm>
        </p:spPr>
      </p:pic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7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797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地產大亨</a:t>
            </a:r>
            <a:r>
              <a:rPr lang="zh-TW" altLang="en-US" sz="2400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  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708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07504" y="380999"/>
            <a:ext cx="8208912" cy="5136233"/>
          </a:xfrm>
        </p:spPr>
        <p:txBody>
          <a:bodyPr anchor="ctr">
            <a:normAutofit/>
          </a:bodyPr>
          <a:lstStyle/>
          <a:p>
            <a:r>
              <a:rPr lang="zh-TW" altLang="en-US" sz="1800" dirty="0" smtClean="0">
                <a:latin typeface="+mj-lt"/>
              </a:rPr>
              <a:t>線</a:t>
            </a:r>
            <a:r>
              <a:rPr lang="zh-TW" altLang="en-US" sz="1800" dirty="0">
                <a:latin typeface="+mj-lt"/>
              </a:rPr>
              <a:t>上教學</a:t>
            </a:r>
            <a:r>
              <a:rPr lang="zh-TW" altLang="en-US" sz="1800" dirty="0" smtClean="0">
                <a:latin typeface="+mj-lt"/>
              </a:rPr>
              <a:t>：</a:t>
            </a:r>
            <a:r>
              <a:rPr lang="en-US" altLang="zh-TW" sz="1800" dirty="0">
                <a:latin typeface="+mj-lt"/>
                <a:hlinkClick r:id="rId2"/>
              </a:rPr>
              <a:t>https://</a:t>
            </a:r>
            <a:r>
              <a:rPr lang="en-US" altLang="zh-TW" sz="1800" dirty="0" smtClean="0">
                <a:latin typeface="+mj-lt"/>
                <a:hlinkClick r:id="rId2"/>
              </a:rPr>
              <a:t>www.youtube.com/watch?v=WODSIMDgaJc</a:t>
            </a:r>
            <a:endParaRPr lang="en-US" altLang="zh-TW" sz="1800" dirty="0" smtClean="0">
              <a:latin typeface="+mj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7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地產大亨</a:t>
            </a:r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907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en-US" altLang="zh-TW" sz="3200" b="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Pentago</a:t>
            </a:r>
            <a:r>
              <a:rPr lang="zh-TW" altLang="en-US" sz="3200" b="0" dirty="0">
                <a:latin typeface="SimHei" panose="02010609060101010101" pitchFamily="49" charset="-122"/>
                <a:ea typeface="SimHei" panose="02010609060101010101" pitchFamily="49" charset="-122"/>
              </a:rPr>
              <a:t>（旋轉五子棋）</a:t>
            </a: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229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30532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外觀包裝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0"/>
            <a:r>
              <a:rPr lang="en-US" altLang="zh-TW" dirty="0">
                <a:solidFill>
                  <a:srgbClr val="2F2B20"/>
                </a:solidFill>
                <a:latin typeface="FangSong"/>
                <a:ea typeface="FangSong"/>
              </a:rPr>
              <a:t>【</a:t>
            </a:r>
            <a:r>
              <a:rPr lang="zh-TW" altLang="en-US" dirty="0">
                <a:solidFill>
                  <a:srgbClr val="2F2B2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人數</a:t>
            </a:r>
            <a:r>
              <a:rPr lang="zh-TW" altLang="en-US" dirty="0" smtClean="0">
                <a:solidFill>
                  <a:srgbClr val="2F2B2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】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2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　</a:t>
            </a:r>
            <a:r>
              <a:rPr lang="en-US" altLang="zh-TW" dirty="0" smtClean="0">
                <a:solidFill>
                  <a:srgbClr val="2F2B20"/>
                </a:solidFill>
                <a:latin typeface="FangSong"/>
                <a:ea typeface="FangSong"/>
              </a:rPr>
              <a:t>【</a:t>
            </a:r>
            <a:r>
              <a:rPr lang="zh-TW" altLang="en-US" dirty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時間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】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15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分</a:t>
            </a:r>
            <a:endParaRPr lang="zh-TW" altLang="en-US" dirty="0">
              <a:solidFill>
                <a:srgbClr val="2F2B2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endParaRPr lang="zh-TW" altLang="en-US" sz="2000" b="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8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678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en-US" altLang="zh-TW" sz="3200" b="0" dirty="0" smtClean="0">
                <a:solidFill>
                  <a:srgbClr val="675E47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Pentago</a:t>
            </a:r>
            <a:r>
              <a:rPr lang="zh-TW" altLang="en-US" sz="3200" b="0" dirty="0">
                <a:solidFill>
                  <a:srgbClr val="675E47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（旋轉五子棋）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229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1310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內容物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遊戲盤面、黑色棋珠</a:t>
            </a:r>
            <a:r>
              <a:rPr lang="en-US" altLang="zh-TW" dirty="0" smtClean="0">
                <a:latin typeface="FangSong"/>
                <a:ea typeface="FangSong"/>
              </a:rPr>
              <a:t>×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18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＋黑色棋珠</a:t>
            </a:r>
            <a:r>
              <a:rPr lang="en-US" altLang="zh-TW" dirty="0" smtClean="0">
                <a:latin typeface="FangSong"/>
                <a:ea typeface="FangSong"/>
              </a:rPr>
              <a:t>×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18</a:t>
            </a:r>
            <a:endParaRPr lang="zh-TW" altLang="en-US" b="0" dirty="0">
              <a:latin typeface="+mj-lt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8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495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07504" y="380999"/>
            <a:ext cx="8208912" cy="5858053"/>
          </a:xfrm>
        </p:spPr>
        <p:txBody>
          <a:bodyPr anchor="ctr">
            <a:normAutofit/>
          </a:bodyPr>
          <a:lstStyle/>
          <a:p>
            <a:pPr algn="just"/>
            <a:r>
              <a:rPr lang="zh-TW" altLang="en-US" sz="1800" dirty="0">
                <a:latin typeface="+mj-lt"/>
              </a:rPr>
              <a:t>遊戲準備</a:t>
            </a:r>
            <a:r>
              <a:rPr lang="zh-TW" altLang="en-US" sz="1800" dirty="0" smtClean="0">
                <a:latin typeface="+mj-lt"/>
              </a:rPr>
              <a:t>：</a:t>
            </a:r>
            <a:endParaRPr lang="en-US" altLang="zh-TW" sz="18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將遊戲盤面置</a:t>
            </a:r>
            <a:r>
              <a:rPr lang="zh-TW" altLang="en-US" sz="1800" dirty="0">
                <a:latin typeface="+mj-lt"/>
              </a:rPr>
              <a:t>於桌面中央</a:t>
            </a:r>
            <a:r>
              <a:rPr lang="zh-TW" altLang="en-US" sz="1800" dirty="0" smtClean="0">
                <a:latin typeface="+mj-lt"/>
              </a:rPr>
              <a:t>，雙方玩家各自拿</a:t>
            </a:r>
            <a:r>
              <a:rPr lang="zh-TW" altLang="en-US" sz="1800" dirty="0">
                <a:latin typeface="+mj-lt"/>
              </a:rPr>
              <a:t>取一個顏色的棋子</a:t>
            </a:r>
            <a:r>
              <a:rPr lang="zh-TW" altLang="en-US" sz="1800" dirty="0" smtClean="0">
                <a:latin typeface="+mj-lt"/>
              </a:rPr>
              <a:t>。</a:t>
            </a:r>
            <a:endParaRPr lang="en-US" altLang="zh-TW" sz="18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一</a:t>
            </a:r>
            <a:r>
              <a:rPr lang="zh-TW" altLang="en-US" sz="1800" dirty="0">
                <a:latin typeface="+mj-lt"/>
              </a:rPr>
              <a:t>位玩家兩手各握一顆不同顏色的棋子，另一位玩家選擇其中一隻手，選到什麼顏色對應顏色的玩家就是先手</a:t>
            </a:r>
            <a:r>
              <a:rPr lang="zh-TW" altLang="en-US" sz="1800" dirty="0" smtClean="0">
                <a:latin typeface="+mj-lt"/>
              </a:rPr>
              <a:t>。</a:t>
            </a:r>
            <a:endParaRPr lang="en-US" altLang="zh-TW" sz="18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先手</a:t>
            </a:r>
            <a:r>
              <a:rPr lang="zh-TW" altLang="en-US" sz="1800" dirty="0">
                <a:latin typeface="+mj-lt"/>
              </a:rPr>
              <a:t>將棋子放到圖板上任意一個位置。</a:t>
            </a:r>
            <a:endParaRPr lang="en-US" altLang="zh-TW" sz="1800" dirty="0" smtClean="0">
              <a:latin typeface="+mj-lt"/>
            </a:endParaRPr>
          </a:p>
          <a:p>
            <a:pPr algn="just"/>
            <a:r>
              <a:rPr lang="zh-TW" altLang="en-US" sz="1800" dirty="0" smtClean="0">
                <a:latin typeface="+mj-lt"/>
              </a:rPr>
              <a:t>遊戲流程：</a:t>
            </a:r>
            <a:endParaRPr lang="en-US" altLang="zh-TW" sz="18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sz="1800" dirty="0">
                <a:latin typeface="+mj-lt"/>
              </a:rPr>
              <a:t>玩家依序輪流將棋子放到遊戲盤面，並旋轉一個區塊的盤子。</a:t>
            </a: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sz="1800" dirty="0">
                <a:latin typeface="+mj-lt"/>
              </a:rPr>
              <a:t>旋轉的區塊不一定要跟放置棋子的區塊相同。</a:t>
            </a: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sz="1800" dirty="0">
                <a:latin typeface="+mj-lt"/>
              </a:rPr>
              <a:t>在遊戲初期，會有區塊沒有棋子，或只有一顆棋子在區塊正中央，此時選擇轉動該區塊沒有任何用處，此時玩家可選擇跳過旋轉區塊的步驟。</a:t>
            </a:r>
            <a:endParaRPr lang="en-US" altLang="zh-TW" sz="1800" dirty="0">
              <a:latin typeface="+mj-lt"/>
            </a:endParaRPr>
          </a:p>
          <a:p>
            <a:pPr algn="just"/>
            <a:r>
              <a:rPr lang="zh-TW" altLang="en-US" sz="1800" dirty="0" smtClean="0">
                <a:latin typeface="+mj-lt"/>
              </a:rPr>
              <a:t>遊戲</a:t>
            </a:r>
            <a:r>
              <a:rPr lang="zh-TW" altLang="en-US" sz="1800" dirty="0">
                <a:latin typeface="+mj-lt"/>
              </a:rPr>
              <a:t>結束</a:t>
            </a:r>
            <a:r>
              <a:rPr lang="zh-TW" altLang="en-US" sz="1800" dirty="0" smtClean="0">
                <a:latin typeface="+mj-lt"/>
              </a:rPr>
              <a:t>：</a:t>
            </a:r>
            <a:endParaRPr lang="en-US" altLang="zh-TW" sz="18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當</a:t>
            </a:r>
            <a:r>
              <a:rPr lang="zh-TW" altLang="en-US" sz="1800" dirty="0">
                <a:latin typeface="+mj-lt"/>
              </a:rPr>
              <a:t>有玩家以鉛直、水平或斜線</a:t>
            </a:r>
            <a:r>
              <a:rPr lang="zh-TW" altLang="en-US" sz="1800" dirty="0" smtClean="0">
                <a:latin typeface="+mj-lt"/>
              </a:rPr>
              <a:t>連成五子</a:t>
            </a:r>
            <a:r>
              <a:rPr lang="zh-TW" altLang="en-US" sz="1800" dirty="0">
                <a:latin typeface="+mj-lt"/>
              </a:rPr>
              <a:t>，遊戲結束，</a:t>
            </a:r>
            <a:r>
              <a:rPr lang="zh-TW" altLang="en-US" sz="1800" dirty="0" smtClean="0">
                <a:latin typeface="+mj-lt"/>
              </a:rPr>
              <a:t>連成五</a:t>
            </a:r>
            <a:r>
              <a:rPr lang="zh-TW" altLang="en-US" sz="1800" dirty="0">
                <a:latin typeface="+mj-lt"/>
              </a:rPr>
              <a:t>子的玩家</a:t>
            </a:r>
            <a:r>
              <a:rPr lang="zh-TW" altLang="en-US" sz="1800" dirty="0" smtClean="0">
                <a:latin typeface="+mj-lt"/>
              </a:rPr>
              <a:t>獲勝；當</a:t>
            </a:r>
            <a:r>
              <a:rPr lang="zh-TW" altLang="en-US" sz="1800" dirty="0">
                <a:latin typeface="+mj-lt"/>
              </a:rPr>
              <a:t>玩家擺放棋子，但尚未旋轉區塊錢已經連成五子一線，也算贏得勝利</a:t>
            </a:r>
            <a:r>
              <a:rPr lang="zh-TW" altLang="en-US" sz="1800" dirty="0" smtClean="0">
                <a:latin typeface="+mj-lt"/>
              </a:rPr>
              <a:t>。</a:t>
            </a:r>
            <a:endParaRPr lang="en-US" altLang="zh-TW" sz="18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sz="1800" dirty="0">
                <a:latin typeface="+mj-lt"/>
              </a:rPr>
              <a:t>若</a:t>
            </a:r>
            <a:r>
              <a:rPr lang="zh-TW" altLang="en-US" sz="1800" dirty="0" smtClean="0">
                <a:latin typeface="+mj-lt"/>
              </a:rPr>
              <a:t>雙方</a:t>
            </a:r>
            <a:r>
              <a:rPr lang="zh-TW" altLang="en-US" sz="1800" dirty="0">
                <a:latin typeface="+mj-lt"/>
              </a:rPr>
              <a:t>將棋子下完都沒有連成五</a:t>
            </a:r>
            <a:r>
              <a:rPr lang="zh-TW" altLang="en-US" sz="1800" dirty="0" smtClean="0">
                <a:latin typeface="+mj-lt"/>
              </a:rPr>
              <a:t>子，或</a:t>
            </a:r>
            <a:r>
              <a:rPr lang="zh-TW" altLang="en-US" sz="1800" dirty="0">
                <a:latin typeface="+mj-lt"/>
              </a:rPr>
              <a:t>旋轉完棋盤後雙方都連成五</a:t>
            </a:r>
            <a:r>
              <a:rPr lang="zh-TW" altLang="en-US" sz="1800" dirty="0" smtClean="0">
                <a:latin typeface="+mj-lt"/>
              </a:rPr>
              <a:t>子</a:t>
            </a:r>
            <a:r>
              <a:rPr lang="zh-TW" altLang="en-US" sz="1800" dirty="0">
                <a:latin typeface="+mj-lt"/>
              </a:rPr>
              <a:t>，</a:t>
            </a:r>
            <a:r>
              <a:rPr lang="zh-TW" altLang="en-US" sz="1800" dirty="0" smtClean="0">
                <a:latin typeface="+mj-lt"/>
              </a:rPr>
              <a:t>雙方</a:t>
            </a:r>
            <a:r>
              <a:rPr lang="zh-TW" altLang="en-US" sz="1800" dirty="0">
                <a:latin typeface="+mj-lt"/>
              </a:rPr>
              <a:t>平手</a:t>
            </a:r>
            <a:r>
              <a:rPr lang="zh-TW" altLang="en-US" sz="1800" dirty="0" smtClean="0">
                <a:latin typeface="+mj-lt"/>
              </a:rPr>
              <a:t>。</a:t>
            </a:r>
            <a:endParaRPr lang="en-US" altLang="zh-TW" sz="1800" dirty="0" smtClean="0">
              <a:latin typeface="+mj-lt"/>
            </a:endParaRPr>
          </a:p>
          <a:p>
            <a:pPr algn="just"/>
            <a:endParaRPr lang="zh-TW" altLang="en-US" sz="2000" dirty="0" smtClean="0">
              <a:latin typeface="+mj-lt"/>
            </a:endParaRPr>
          </a:p>
          <a:p>
            <a:r>
              <a:rPr lang="zh-TW" altLang="en-US" sz="1800" dirty="0" smtClean="0">
                <a:latin typeface="+mj-lt"/>
              </a:rPr>
              <a:t>線</a:t>
            </a:r>
            <a:r>
              <a:rPr lang="zh-TW" altLang="en-US" sz="1800" dirty="0">
                <a:latin typeface="+mj-lt"/>
              </a:rPr>
              <a:t>上教學</a:t>
            </a:r>
            <a:r>
              <a:rPr lang="zh-TW" altLang="en-US" sz="1800" dirty="0" smtClean="0">
                <a:latin typeface="+mj-lt"/>
              </a:rPr>
              <a:t>：</a:t>
            </a:r>
            <a:r>
              <a:rPr lang="en-US" altLang="zh-TW" sz="1800" dirty="0">
                <a:latin typeface="+mj-lt"/>
                <a:hlinkClick r:id="rId2"/>
              </a:rPr>
              <a:t>https://</a:t>
            </a:r>
            <a:r>
              <a:rPr lang="en-US" altLang="zh-TW" sz="1800" dirty="0" smtClean="0">
                <a:latin typeface="+mj-lt"/>
                <a:hlinkClick r:id="rId2"/>
              </a:rPr>
              <a:t>www.youtube.com/watch?v=vRcljVeAnew</a:t>
            </a:r>
            <a:endParaRPr lang="en-US" altLang="zh-TW" sz="1800" dirty="0" smtClean="0">
              <a:latin typeface="+mj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8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旋轉五子棋</a:t>
            </a:r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072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79512" y="316592"/>
            <a:ext cx="8136904" cy="5200640"/>
          </a:xfrm>
        </p:spPr>
        <p:txBody>
          <a:bodyPr anchor="ctr">
            <a:normAutofit/>
          </a:bodyPr>
          <a:lstStyle/>
          <a:p>
            <a:pPr indent="-342900" algn="just"/>
            <a:r>
              <a:rPr lang="zh-TW" altLang="en-US" sz="2000" dirty="0" smtClean="0">
                <a:latin typeface="+mn-ea"/>
              </a:rPr>
              <a:t>遊戲流程：依據說明書的示範與圖解，將各式尺寸積木排列、組合或堆疊，從中培養玩家認識顏色和大小、手部眼睛和腦部的協調，以及空間概念認知。</a:t>
            </a:r>
            <a:endParaRPr lang="en-US" altLang="zh-TW" sz="2000" dirty="0" smtClean="0">
              <a:latin typeface="+mn-ea"/>
            </a:endParaRPr>
          </a:p>
          <a:p>
            <a:pPr indent="-342900" algn="just"/>
            <a:endParaRPr lang="en-US" altLang="zh-TW" sz="2000" b="0" dirty="0">
              <a:latin typeface="+mj-lt"/>
            </a:endParaRPr>
          </a:p>
          <a:p>
            <a:pPr indent="-342900"/>
            <a:r>
              <a:rPr lang="zh-TW" altLang="en-US" sz="2000" dirty="0" smtClean="0">
                <a:latin typeface="+mj-lt"/>
              </a:rPr>
              <a:t>遊戲圖例：</a:t>
            </a:r>
            <a:endParaRPr lang="en-US" altLang="zh-TW" sz="2000" dirty="0" smtClean="0">
              <a:latin typeface="+mj-lt"/>
            </a:endParaRPr>
          </a:p>
          <a:p>
            <a:pPr indent="-342900"/>
            <a:endParaRPr lang="en-US" altLang="zh-TW" sz="2000" dirty="0">
              <a:latin typeface="+mj-lt"/>
            </a:endParaRPr>
          </a:p>
          <a:p>
            <a:pPr indent="-342900"/>
            <a:endParaRPr lang="en-US" altLang="zh-TW" sz="2000" dirty="0" smtClean="0">
              <a:latin typeface="+mj-lt"/>
            </a:endParaRPr>
          </a:p>
          <a:p>
            <a:pPr indent="-342900"/>
            <a:endParaRPr lang="en-US" altLang="zh-TW" sz="2000" dirty="0" smtClean="0">
              <a:latin typeface="+mj-lt"/>
            </a:endParaRPr>
          </a:p>
          <a:p>
            <a:pPr indent="-342900"/>
            <a:endParaRPr lang="en-US" altLang="zh-TW" sz="2000" dirty="0" smtClean="0">
              <a:latin typeface="+mj-lt"/>
            </a:endParaRPr>
          </a:p>
          <a:p>
            <a:pPr indent="-342900"/>
            <a:endParaRPr lang="en-US" altLang="zh-TW" sz="2000" dirty="0" smtClean="0">
              <a:latin typeface="+mj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　３Ｄ金塔積木組</a:t>
            </a:r>
            <a:r>
              <a:rPr lang="zh-TW" altLang="en-US" sz="2400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24" y="2636912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5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en-US" altLang="zh-TW" sz="3200" b="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Smart </a:t>
            </a:r>
            <a:r>
              <a:rPr lang="en-US" altLang="zh-TW" sz="3200" b="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Driver</a:t>
            </a:r>
            <a:r>
              <a:rPr lang="zh-TW" altLang="en-US" sz="3200" b="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（塞車時間）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229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612648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外觀包裝</a:t>
            </a:r>
            <a:endParaRPr lang="zh-TW" altLang="en-US" sz="2000" b="0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9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357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en-US" altLang="zh-TW" sz="3200" b="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Smart </a:t>
            </a:r>
            <a:r>
              <a:rPr lang="en-US" altLang="zh-TW" sz="3200" b="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Driver</a:t>
            </a:r>
            <a:r>
              <a:rPr lang="zh-TW" altLang="en-US" sz="3200" b="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（塞車時間）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229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1310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內容物</a:t>
            </a:r>
            <a:endParaRPr lang="en-US" altLang="zh-TW" sz="2000" b="0" dirty="0" smtClean="0">
              <a:solidFill>
                <a:srgbClr val="0070C0"/>
              </a:solidFill>
              <a:latin typeface="文鼎中特黑" panose="020B0609010101010101" pitchFamily="49" charset="-120"/>
              <a:ea typeface="文鼎中特黑" panose="020B0609010101010101" pitchFamily="49" charset="-120"/>
            </a:endParaRPr>
          </a:p>
          <a:p>
            <a:r>
              <a:rPr lang="zh-TW" alt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遊戲盤面、黃色小車</a:t>
            </a:r>
            <a:r>
              <a:rPr lang="en-US" altLang="zh-TW" dirty="0" smtClean="0">
                <a:latin typeface="FangSong"/>
                <a:ea typeface="FangSong"/>
              </a:rPr>
              <a:t>×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1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＋其餘顏色小車</a:t>
            </a:r>
            <a:r>
              <a:rPr lang="en-US" altLang="zh-TW" dirty="0" smtClean="0">
                <a:latin typeface="FangSong"/>
                <a:ea typeface="FangSong"/>
              </a:rPr>
              <a:t>×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15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、遊戲</a:t>
            </a:r>
            <a:r>
              <a:rPr lang="zh-TW" altLang="en-US" dirty="0">
                <a:latin typeface="+mj-lt"/>
                <a:ea typeface="FangSong" panose="02010609060101010101" pitchFamily="49" charset="-122"/>
              </a:rPr>
              <a:t>卡與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解答</a:t>
            </a:r>
            <a:r>
              <a:rPr lang="en-US" altLang="zh-TW" dirty="0" smtClean="0">
                <a:latin typeface="FangSong"/>
                <a:ea typeface="FangSong"/>
              </a:rPr>
              <a:t>×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40</a:t>
            </a:r>
            <a:endParaRPr lang="zh-TW" altLang="en-US" b="0" dirty="0">
              <a:latin typeface="+mj-lt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9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478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07504" y="381000"/>
            <a:ext cx="8208912" cy="4942840"/>
          </a:xfrm>
        </p:spPr>
        <p:txBody>
          <a:bodyPr anchor="ctr">
            <a:normAutofit/>
          </a:bodyPr>
          <a:lstStyle/>
          <a:p>
            <a:pPr algn="just"/>
            <a:r>
              <a:rPr lang="zh-TW" altLang="en-US" sz="2000" dirty="0" smtClean="0">
                <a:latin typeface="+mj-lt"/>
              </a:rPr>
              <a:t>遊戲流程：</a:t>
            </a:r>
            <a:endParaRPr lang="en-US" altLang="zh-TW" sz="20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dirty="0" smtClean="0">
                <a:latin typeface="+mj-lt"/>
              </a:rPr>
              <a:t>選擇</a:t>
            </a:r>
            <a:r>
              <a:rPr lang="zh-TW" altLang="en-US" dirty="0">
                <a:latin typeface="+mj-lt"/>
              </a:rPr>
              <a:t>挑戰關卡</a:t>
            </a:r>
            <a:r>
              <a:rPr lang="zh-TW" altLang="en-US" dirty="0" smtClean="0">
                <a:latin typeface="+mj-lt"/>
              </a:rPr>
              <a:t>，依據題卡指示將</a:t>
            </a:r>
            <a:r>
              <a:rPr lang="zh-TW" altLang="en-US" dirty="0">
                <a:latin typeface="+mj-lt"/>
              </a:rPr>
              <a:t>不同顏色的車輛，對應放入指定</a:t>
            </a:r>
            <a:r>
              <a:rPr lang="zh-TW" altLang="en-US" dirty="0" smtClean="0">
                <a:latin typeface="+mj-lt"/>
              </a:rPr>
              <a:t>位置。</a:t>
            </a:r>
            <a:endParaRPr lang="en-US" altLang="zh-TW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dirty="0" smtClean="0">
                <a:latin typeface="+mj-lt"/>
              </a:rPr>
              <a:t>在</a:t>
            </a:r>
            <a:r>
              <a:rPr lang="zh-TW" altLang="en-US" dirty="0">
                <a:latin typeface="+mj-lt"/>
              </a:rPr>
              <a:t>遊戲盤上</a:t>
            </a:r>
            <a:r>
              <a:rPr lang="zh-TW" altLang="en-US" dirty="0" smtClean="0">
                <a:latin typeface="+mj-lt"/>
              </a:rPr>
              <a:t>，依照</a:t>
            </a:r>
            <a:r>
              <a:rPr lang="zh-TW" altLang="en-US" dirty="0">
                <a:latin typeface="+mj-lt"/>
              </a:rPr>
              <a:t>車輛</a:t>
            </a:r>
            <a:r>
              <a:rPr lang="zh-TW" altLang="en-US" dirty="0" smtClean="0">
                <a:latin typeface="+mj-lt"/>
              </a:rPr>
              <a:t>停放的方向</a:t>
            </a:r>
            <a:r>
              <a:rPr lang="zh-TW" altLang="en-US" dirty="0">
                <a:latin typeface="+mj-lt"/>
              </a:rPr>
              <a:t>，前進、後退滑動車輛，想辦法讓</a:t>
            </a:r>
            <a:r>
              <a:rPr lang="zh-TW" altLang="en-US" dirty="0" smtClean="0">
                <a:latin typeface="+mj-lt"/>
              </a:rPr>
              <a:t>小黃車</a:t>
            </a:r>
            <a:r>
              <a:rPr lang="zh-TW" altLang="en-US" dirty="0">
                <a:latin typeface="+mj-lt"/>
              </a:rPr>
              <a:t>滑動逃出車陣</a:t>
            </a:r>
            <a:r>
              <a:rPr lang="zh-TW" altLang="en-US" dirty="0" smtClean="0">
                <a:latin typeface="+mj-lt"/>
              </a:rPr>
              <a:t>。</a:t>
            </a:r>
            <a:endParaRPr lang="en-US" altLang="zh-TW" dirty="0" smtClean="0">
              <a:latin typeface="+mj-lt"/>
            </a:endParaRPr>
          </a:p>
          <a:p>
            <a:pPr algn="just"/>
            <a:endParaRPr lang="zh-TW" altLang="en-US" sz="2000" dirty="0">
              <a:latin typeface="+mj-lt"/>
            </a:endParaRPr>
          </a:p>
          <a:p>
            <a:r>
              <a:rPr lang="zh-TW" altLang="en-US" sz="2000" dirty="0" smtClean="0">
                <a:latin typeface="+mj-lt"/>
              </a:rPr>
              <a:t>注意事項：</a:t>
            </a:r>
            <a:endParaRPr lang="en-US" altLang="zh-TW" sz="20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dirty="0" smtClean="0">
                <a:latin typeface="+mj-lt"/>
              </a:rPr>
              <a:t>只</a:t>
            </a:r>
            <a:r>
              <a:rPr lang="zh-TW" altLang="en-US" dirty="0">
                <a:latin typeface="+mj-lt"/>
              </a:rPr>
              <a:t>能滑動車輛，不可拿起或交換位置</a:t>
            </a:r>
            <a:r>
              <a:rPr lang="zh-TW" altLang="en-US" dirty="0" smtClean="0">
                <a:latin typeface="+mj-lt"/>
              </a:rPr>
              <a:t>。</a:t>
            </a:r>
            <a:endParaRPr lang="en-US" altLang="zh-TW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dirty="0" smtClean="0">
                <a:latin typeface="+mj-lt"/>
              </a:rPr>
              <a:t>如果</a:t>
            </a:r>
            <a:r>
              <a:rPr lang="zh-TW" altLang="en-US" dirty="0">
                <a:latin typeface="+mj-lt"/>
              </a:rPr>
              <a:t>發現車輛陷入僵局無法動彈，請依題卡重新放置車輛再開始遊戲</a:t>
            </a:r>
            <a:r>
              <a:rPr lang="zh-TW" altLang="en-US" dirty="0" smtClean="0">
                <a:latin typeface="+mj-lt"/>
              </a:rPr>
              <a:t>。</a:t>
            </a:r>
            <a:endParaRPr lang="en-US" altLang="zh-TW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dirty="0" smtClean="0">
                <a:latin typeface="+mj-lt"/>
              </a:rPr>
              <a:t>設計</a:t>
            </a:r>
            <a:r>
              <a:rPr lang="zh-TW" altLang="en-US" dirty="0">
                <a:latin typeface="+mj-lt"/>
              </a:rPr>
              <a:t>路徑時，可能是一條通路直接移出，也可能必須逐步移動才能逃脫</a:t>
            </a:r>
            <a:r>
              <a:rPr lang="zh-TW" altLang="en-US" dirty="0" smtClean="0">
                <a:latin typeface="+mj-lt"/>
              </a:rPr>
              <a:t>。</a:t>
            </a:r>
            <a:endParaRPr lang="en-US" altLang="zh-TW" sz="2000" dirty="0" smtClean="0">
              <a:latin typeface="+mj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9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塞車時間</a:t>
            </a:r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82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en-US" altLang="zh-TW" sz="3200" b="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Spin</a:t>
            </a:r>
            <a:r>
              <a:rPr lang="zh-TW" altLang="en-US" sz="3200" b="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．</a:t>
            </a:r>
            <a:r>
              <a:rPr lang="en-US" altLang="zh-TW" sz="3200" b="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Out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229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864096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外觀包裝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0">
              <a:buClr>
                <a:srgbClr val="A9A57C"/>
              </a:buClr>
            </a:pPr>
            <a:r>
              <a:rPr lang="en-US" altLang="zh-TW" dirty="0" smtClean="0">
                <a:solidFill>
                  <a:srgbClr val="2F2B20"/>
                </a:solidFill>
                <a:latin typeface="FangSong"/>
                <a:ea typeface="FangSong"/>
              </a:rPr>
              <a:t>【</a:t>
            </a:r>
            <a:r>
              <a:rPr lang="zh-TW" altLang="en-US" dirty="0" smtClean="0">
                <a:solidFill>
                  <a:srgbClr val="2F2B2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人數</a:t>
            </a:r>
            <a:r>
              <a:rPr lang="en-US" altLang="zh-TW" dirty="0" smtClean="0">
                <a:solidFill>
                  <a:srgbClr val="2F2B20"/>
                </a:solidFill>
                <a:latin typeface="FangSong"/>
                <a:ea typeface="FangSong"/>
              </a:rPr>
              <a:t>】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1</a:t>
            </a:r>
            <a:r>
              <a:rPr lang="zh-TW" altLang="en-US" dirty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　</a:t>
            </a:r>
            <a:r>
              <a:rPr lang="en-US" altLang="zh-TW" dirty="0" smtClean="0">
                <a:solidFill>
                  <a:srgbClr val="2F2B20"/>
                </a:solidFill>
                <a:latin typeface="FangSong"/>
                <a:ea typeface="FangSong"/>
              </a:rPr>
              <a:t>【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時間</a:t>
            </a:r>
            <a:r>
              <a:rPr lang="zh-TW" altLang="en-US" dirty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】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30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分</a:t>
            </a:r>
            <a:endParaRPr lang="zh-TW" altLang="en-US" sz="2000" b="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10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649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en-US" altLang="zh-TW" sz="3200" b="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Spin</a:t>
            </a:r>
            <a:r>
              <a:rPr lang="zh-TW" altLang="en-US" sz="3200" b="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．</a:t>
            </a:r>
            <a:r>
              <a:rPr lang="en-US" altLang="zh-TW" sz="3200" b="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Out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229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1310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內容物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b="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遊戲盤</a:t>
            </a:r>
            <a:r>
              <a:rPr lang="en-US" altLang="zh-TW" b="0" dirty="0" smtClean="0">
                <a:latin typeface="FangSong"/>
                <a:ea typeface="FangSong"/>
              </a:rPr>
              <a:t>×1</a:t>
            </a:r>
            <a:endParaRPr lang="zh-TW" altLang="en-US" b="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10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163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07504" y="381000"/>
            <a:ext cx="8208912" cy="4942840"/>
          </a:xfrm>
        </p:spPr>
        <p:txBody>
          <a:bodyPr anchor="ctr">
            <a:normAutofit/>
          </a:bodyPr>
          <a:lstStyle/>
          <a:p>
            <a:r>
              <a:rPr lang="zh-TW" altLang="en-US" sz="2000" dirty="0" smtClean="0">
                <a:latin typeface="+mj-lt"/>
              </a:rPr>
              <a:t>遊戲流程：</a:t>
            </a:r>
            <a:endParaRPr lang="en-US" altLang="zh-TW" sz="2000" dirty="0" smtClean="0">
              <a:latin typeface="+mj-lt"/>
            </a:endParaRPr>
          </a:p>
          <a:p>
            <a:endParaRPr lang="en-US" altLang="zh-TW" sz="2000" dirty="0" smtClean="0">
              <a:latin typeface="+mj-lt"/>
            </a:endParaRPr>
          </a:p>
          <a:p>
            <a:endParaRPr lang="en-US" altLang="zh-TW" sz="2000" dirty="0" smtClean="0">
              <a:latin typeface="+mj-lt"/>
            </a:endParaRPr>
          </a:p>
          <a:p>
            <a:endParaRPr lang="en-US" altLang="zh-TW" sz="2000" dirty="0" smtClean="0">
              <a:latin typeface="+mj-lt"/>
            </a:endParaRPr>
          </a:p>
          <a:p>
            <a:endParaRPr lang="en-US" altLang="zh-TW" sz="2000" dirty="0" smtClean="0">
              <a:latin typeface="+mj-lt"/>
            </a:endParaRPr>
          </a:p>
          <a:p>
            <a:endParaRPr lang="en-US" altLang="zh-TW" sz="2000" dirty="0">
              <a:latin typeface="+mj-lt"/>
            </a:endParaRPr>
          </a:p>
          <a:p>
            <a:endParaRPr lang="en-US" altLang="zh-TW" sz="2000" dirty="0" smtClean="0">
              <a:latin typeface="+mj-lt"/>
            </a:endParaRPr>
          </a:p>
          <a:p>
            <a:r>
              <a:rPr lang="zh-TW" altLang="en-US" sz="2000" dirty="0" smtClean="0">
                <a:latin typeface="+mj-lt"/>
              </a:rPr>
              <a:t>遊戲說明：本遊戲由一塊附有七個可旋轉盤件，與一片板套所組成，在不被板套與相鄰盤件所阻擋的情況下，各單一盤件可在原地自由扭轉。透過扭轉各盤件，玩家須將每個盤件一一扭出。</a:t>
            </a:r>
            <a:endParaRPr lang="en-US" altLang="zh-TW" sz="2000" dirty="0">
              <a:latin typeface="+mj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10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44" y="1628800"/>
            <a:ext cx="3600000" cy="1566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044" y="1772816"/>
            <a:ext cx="4349388" cy="1332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en-US" altLang="zh-TW" sz="2400" dirty="0" smtClean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Spin Out</a:t>
            </a:r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  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60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en-US" altLang="zh-TW" sz="3200" b="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Whoa! </a:t>
            </a:r>
            <a:r>
              <a:rPr lang="en-US" altLang="zh-TW" sz="3200" b="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Dominoes</a:t>
            </a:r>
            <a:r>
              <a:rPr lang="zh-TW" altLang="en-US" sz="3200" b="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（骨牌</a:t>
            </a:r>
            <a:r>
              <a:rPr lang="zh-TW" altLang="en-US" sz="3200" b="0" dirty="0">
                <a:latin typeface="SimHei" panose="02010609060101010101" pitchFamily="49" charset="-122"/>
                <a:ea typeface="SimHei" panose="02010609060101010101" pitchFamily="49" charset="-122"/>
              </a:rPr>
              <a:t>接</a:t>
            </a:r>
            <a:r>
              <a:rPr lang="zh-TW" altLang="en-US" sz="3200" b="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龍）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0"/>
            <a:ext cx="3657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1310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外觀包裝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TW" b="0" dirty="0" smtClean="0">
                <a:latin typeface="FangSong"/>
                <a:ea typeface="FangSong"/>
              </a:rPr>
              <a:t>【</a:t>
            </a:r>
            <a:r>
              <a:rPr lang="zh-TW" altLang="en-US" b="0" dirty="0" smtClean="0">
                <a:latin typeface="+mj-lt"/>
                <a:ea typeface="FangSong" panose="02010609060101010101" pitchFamily="49" charset="-122"/>
              </a:rPr>
              <a:t>人數</a:t>
            </a:r>
            <a:r>
              <a:rPr lang="zh-TW" altLang="en-US" dirty="0">
                <a:latin typeface="+mj-lt"/>
                <a:ea typeface="FangSong" panose="02010609060101010101" pitchFamily="49" charset="-122"/>
              </a:rPr>
              <a:t>】</a:t>
            </a:r>
            <a:r>
              <a:rPr lang="en-US" altLang="zh-TW" b="0" dirty="0" smtClean="0">
                <a:latin typeface="+mj-lt"/>
                <a:ea typeface="FangSong" panose="02010609060101010101" pitchFamily="49" charset="-122"/>
              </a:rPr>
              <a:t>1</a:t>
            </a:r>
            <a:r>
              <a:rPr lang="zh-TW" altLang="en-US" b="0" dirty="0" smtClean="0">
                <a:latin typeface="+mj-lt"/>
                <a:ea typeface="FangSong" panose="02010609060101010101" pitchFamily="49" charset="-122"/>
              </a:rPr>
              <a:t>人以上　</a:t>
            </a:r>
            <a:r>
              <a:rPr lang="en-US" altLang="zh-TW" b="0" dirty="0" smtClean="0">
                <a:latin typeface="FangSong"/>
                <a:ea typeface="FangSong"/>
              </a:rPr>
              <a:t>【</a:t>
            </a:r>
            <a:r>
              <a:rPr lang="zh-TW" altLang="en-US" b="0" dirty="0" smtClean="0">
                <a:latin typeface="+mj-lt"/>
                <a:ea typeface="FangSong" panose="02010609060101010101" pitchFamily="49" charset="-122"/>
              </a:rPr>
              <a:t>時間</a:t>
            </a:r>
            <a:r>
              <a:rPr lang="zh-TW" altLang="en-US" dirty="0">
                <a:latin typeface="+mj-lt"/>
                <a:ea typeface="FangSong" panose="02010609060101010101" pitchFamily="49" charset="-122"/>
              </a:rPr>
              <a:t>】</a:t>
            </a:r>
            <a:r>
              <a:rPr lang="en-US" altLang="zh-TW" b="0" dirty="0" smtClean="0">
                <a:latin typeface="+mj-lt"/>
                <a:ea typeface="FangSong" panose="02010609060101010101" pitchFamily="49" charset="-122"/>
              </a:rPr>
              <a:t>20</a:t>
            </a:r>
            <a:r>
              <a:rPr lang="zh-TW" altLang="en-US" b="0" dirty="0" smtClean="0">
                <a:latin typeface="+mj-lt"/>
                <a:ea typeface="FangSong" panose="02010609060101010101" pitchFamily="49" charset="-122"/>
              </a:rPr>
              <a:t>分</a:t>
            </a:r>
            <a:endParaRPr lang="zh-TW" altLang="en-US" b="0" dirty="0">
              <a:latin typeface="+mj-lt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11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679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en-US" altLang="zh-TW" sz="3200" b="0" dirty="0">
                <a:solidFill>
                  <a:srgbClr val="675E47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Whoa! Dominoes</a:t>
            </a:r>
            <a:r>
              <a:rPr lang="zh-TW" altLang="en-US" sz="3200" b="0" dirty="0">
                <a:solidFill>
                  <a:srgbClr val="675E47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（骨牌接龍）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229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1310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內容物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b="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說明書、骨牌</a:t>
            </a:r>
            <a:r>
              <a:rPr lang="en-US" altLang="zh-TW" b="0" dirty="0" smtClean="0">
                <a:latin typeface="FangSong"/>
                <a:ea typeface="FangSong"/>
              </a:rPr>
              <a:t>×</a:t>
            </a:r>
            <a:r>
              <a:rPr lang="en-US" altLang="zh-TW" b="0" dirty="0" smtClean="0">
                <a:latin typeface="+mj-lt"/>
                <a:ea typeface="FangSong" panose="02010609060101010101" pitchFamily="49" charset="-122"/>
              </a:rPr>
              <a:t>55</a:t>
            </a:r>
            <a:endParaRPr lang="zh-TW" altLang="en-US" b="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11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528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07504" y="381000"/>
            <a:ext cx="8208912" cy="4942840"/>
          </a:xfrm>
        </p:spPr>
        <p:txBody>
          <a:bodyPr anchor="ctr">
            <a:normAutofit/>
          </a:bodyPr>
          <a:lstStyle/>
          <a:p>
            <a:r>
              <a:rPr lang="zh-TW" altLang="en-US" sz="2000" dirty="0" smtClean="0">
                <a:latin typeface="+mj-lt"/>
              </a:rPr>
              <a:t>遊戲流程：即常見的接龍遊戲，玩家在骨牌的頭尾，將兩端點數大小相同的骨牌，依序與對手骨牌相接放置，最快將所有骨牌接完者勝。</a:t>
            </a:r>
            <a:endParaRPr lang="en-US" altLang="zh-TW" sz="2000" dirty="0" smtClean="0">
              <a:latin typeface="+mj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11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骨牌接龍</a:t>
            </a:r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</a:t>
            </a:r>
            <a:r>
              <a:rPr lang="en-US" altLang="zh-TW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235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zh-TW" altLang="en-US" sz="3200" b="0" dirty="0">
                <a:solidFill>
                  <a:srgbClr val="675E47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大師藝術拼圖：蜥蜴拼圖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0"/>
            <a:ext cx="3657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1310"/>
          </a:xfrm>
        </p:spPr>
        <p:txBody>
          <a:bodyPr>
            <a:normAutofit/>
          </a:bodyPr>
          <a:lstStyle/>
          <a:p>
            <a:r>
              <a:rPr lang="zh-TW" altLang="en-US" sz="200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外觀包裝</a:t>
            </a:r>
            <a:endParaRPr lang="en-US" altLang="zh-TW" sz="2000" dirty="0" smtClean="0">
              <a:latin typeface="FangSong"/>
              <a:ea typeface="FangSong"/>
            </a:endParaRPr>
          </a:p>
          <a:p>
            <a:r>
              <a:rPr lang="en-US" altLang="zh-TW" dirty="0" smtClean="0">
                <a:latin typeface="FangSong"/>
                <a:ea typeface="FangSong"/>
              </a:rPr>
              <a:t>【</a:t>
            </a:r>
            <a:r>
              <a:rPr lang="zh-TW" alt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人數</a:t>
            </a:r>
            <a:r>
              <a:rPr lang="en-US" altLang="zh-TW" dirty="0" smtClean="0">
                <a:latin typeface="FangSong"/>
                <a:ea typeface="FangSong"/>
              </a:rPr>
              <a:t>】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1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－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2</a:t>
            </a:r>
            <a:endParaRPr lang="zh-TW" altLang="en-US" b="0" dirty="0">
              <a:latin typeface="+mj-lt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12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398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en-US" altLang="zh-TW" sz="3200" b="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7 </a:t>
            </a:r>
            <a:r>
              <a:rPr lang="en-US" altLang="zh-TW" sz="3200" b="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Ate 10</a:t>
            </a:r>
            <a:r>
              <a:rPr lang="zh-TW" altLang="en-US" sz="3200" b="0" dirty="0">
                <a:latin typeface="SimHei" panose="02010609060101010101" pitchFamily="49" charset="-122"/>
                <a:ea typeface="SimHei" panose="02010609060101010101" pitchFamily="49" charset="-122"/>
              </a:rPr>
              <a:t>（數字急轉彎）</a:t>
            </a: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0"/>
            <a:ext cx="3657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1310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外觀包裝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TW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【</a:t>
            </a:r>
            <a:r>
              <a:rPr lang="zh-TW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人數</a:t>
            </a:r>
            <a:r>
              <a:rPr lang="en-US" altLang="zh-TW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】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2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－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4</a:t>
            </a:r>
            <a:r>
              <a:rPr lang="zh-TW" altLang="en-US" dirty="0">
                <a:latin typeface="+mj-lt"/>
                <a:ea typeface="FangSong" panose="02010609060101010101" pitchFamily="49" charset="-122"/>
              </a:rPr>
              <a:t>　</a:t>
            </a:r>
            <a:r>
              <a:rPr lang="en-US" altLang="zh-TW" dirty="0" smtClean="0">
                <a:latin typeface="FangSong"/>
                <a:ea typeface="FangSong"/>
              </a:rPr>
              <a:t>【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時間</a:t>
            </a:r>
            <a:r>
              <a:rPr lang="en-US" altLang="zh-TW" dirty="0" smtClean="0">
                <a:latin typeface="FangSong"/>
                <a:ea typeface="FangSong"/>
              </a:rPr>
              <a:t>】</a:t>
            </a:r>
            <a:r>
              <a:rPr lang="en-US" altLang="zh-TW" dirty="0" smtClean="0">
                <a:latin typeface="+mj-lt"/>
                <a:ea typeface="FangSong"/>
              </a:rPr>
              <a:t>5</a:t>
            </a:r>
            <a:r>
              <a:rPr lang="zh-TW" altLang="en-US" dirty="0" smtClean="0">
                <a:latin typeface="+mj-lt"/>
                <a:ea typeface="FangSong"/>
              </a:rPr>
              <a:t>－</a:t>
            </a:r>
            <a:r>
              <a:rPr lang="en-US" altLang="zh-TW" dirty="0" smtClean="0">
                <a:latin typeface="+mj-lt"/>
                <a:ea typeface="FangSong"/>
              </a:rPr>
              <a:t>10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分</a:t>
            </a:r>
            <a:endParaRPr lang="zh-TW" altLang="en-US" b="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2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267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zh-TW" altLang="en-US" sz="3200" b="0" dirty="0">
                <a:solidFill>
                  <a:srgbClr val="675E47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大師藝術拼圖：蜥蜴拼圖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229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1310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內容物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蜥蜴拼圖（紅、藍、綠三色各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5</a:t>
            </a:r>
            <a:r>
              <a:rPr lang="zh-TW" alt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隻）</a:t>
            </a:r>
            <a:endParaRPr lang="zh-TW" altLang="en-US" b="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12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17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07504" y="381000"/>
            <a:ext cx="8208912" cy="4942840"/>
          </a:xfrm>
        </p:spPr>
        <p:txBody>
          <a:bodyPr anchor="ctr">
            <a:normAutofit/>
          </a:bodyPr>
          <a:lstStyle/>
          <a:p>
            <a:r>
              <a:rPr lang="zh-TW" altLang="en-US" sz="2000" dirty="0" smtClean="0">
                <a:latin typeface="+mj-lt"/>
              </a:rPr>
              <a:t>遊戲流程：學生可獨自操作或團體進行，將蜥蜴拼圖拼成指定的形狀（每個單獨拼圖的蜥蜴，頭部與四肢的造型均不同）。</a:t>
            </a:r>
            <a:endParaRPr lang="zh-TW" altLang="en-US" sz="2000" dirty="0">
              <a:latin typeface="+mj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12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490285" y="0"/>
            <a:ext cx="553998" cy="54452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大師</a:t>
            </a:r>
            <a:r>
              <a:rPr lang="zh-TW" altLang="en-US" sz="24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藝術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拼圖：蜥蜴拼圖</a:t>
            </a:r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734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zh-TW" altLang="en-US" sz="3200" b="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全等接龍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0"/>
            <a:ext cx="3657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1310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外觀包裝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TW" dirty="0" smtClean="0">
                <a:latin typeface="FangSong"/>
                <a:ea typeface="FangSong"/>
              </a:rPr>
              <a:t>【</a:t>
            </a:r>
            <a:r>
              <a:rPr lang="zh-TW" alt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人數</a:t>
            </a:r>
            <a:r>
              <a:rPr lang="zh-TW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】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2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－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4</a:t>
            </a:r>
            <a:endParaRPr lang="zh-TW" altLang="en-US" b="0" dirty="0">
              <a:latin typeface="+mj-lt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13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447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zh-TW" altLang="en-US" sz="3200" b="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全等接龍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0"/>
            <a:ext cx="3657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4704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內容物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0">
              <a:buClr>
                <a:srgbClr val="A9A57C"/>
              </a:buClr>
            </a:pPr>
            <a:r>
              <a:rPr lang="zh-TW" altLang="en-US" b="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紙牌插座</a:t>
            </a:r>
            <a:r>
              <a:rPr lang="en-US" altLang="zh-TW" dirty="0" smtClean="0">
                <a:latin typeface="FangSong"/>
                <a:ea typeface="FangSong"/>
              </a:rPr>
              <a:t>×</a:t>
            </a:r>
            <a:r>
              <a:rPr lang="en-US" altLang="zh-TW" dirty="0" smtClean="0">
                <a:latin typeface="+mj-lt"/>
                <a:ea typeface="FangSong"/>
              </a:rPr>
              <a:t>4</a:t>
            </a:r>
            <a:r>
              <a:rPr lang="zh-TW" altLang="en-US" dirty="0" smtClean="0">
                <a:ea typeface="FangSong" panose="02010609060101010101" pitchFamily="49" charset="-122"/>
              </a:rPr>
              <a:t>、木製骰子</a:t>
            </a:r>
            <a:r>
              <a:rPr lang="en-US" altLang="zh-TW" dirty="0" smtClean="0">
                <a:solidFill>
                  <a:srgbClr val="2F2B20"/>
                </a:solidFill>
                <a:latin typeface="FangSong"/>
                <a:ea typeface="FangSong"/>
              </a:rPr>
              <a:t>×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5</a:t>
            </a:r>
            <a:r>
              <a:rPr lang="zh-TW" altLang="en-US" dirty="0" smtClean="0">
                <a:ea typeface="FangSong" panose="02010609060101010101" pitchFamily="49" charset="-122"/>
              </a:rPr>
              <a:t>、免死金牌</a:t>
            </a:r>
            <a:r>
              <a:rPr lang="en-US" altLang="zh-TW" dirty="0" smtClean="0">
                <a:solidFill>
                  <a:srgbClr val="2F2B20"/>
                </a:solidFill>
                <a:latin typeface="FangSong"/>
                <a:ea typeface="FangSong"/>
              </a:rPr>
              <a:t>×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1</a:t>
            </a:r>
            <a:r>
              <a:rPr lang="zh-TW" altLang="en-US" dirty="0" smtClean="0">
                <a:ea typeface="FangSong" panose="02010609060101010101" pitchFamily="49" charset="-122"/>
              </a:rPr>
              <a:t>、底圖</a:t>
            </a:r>
            <a:r>
              <a:rPr lang="en-US" altLang="zh-TW" dirty="0" smtClean="0">
                <a:solidFill>
                  <a:srgbClr val="2F2B20"/>
                </a:solidFill>
                <a:latin typeface="FangSong"/>
                <a:ea typeface="FangSong"/>
              </a:rPr>
              <a:t>×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1</a:t>
            </a:r>
            <a:r>
              <a:rPr lang="zh-TW" altLang="en-US" dirty="0" smtClean="0">
                <a:ea typeface="FangSong" panose="02010609060101010101" pitchFamily="49" charset="-122"/>
              </a:rPr>
              <a:t>、紙牌</a:t>
            </a:r>
            <a:r>
              <a:rPr lang="en-US" altLang="zh-TW" dirty="0" smtClean="0">
                <a:solidFill>
                  <a:srgbClr val="2F2B20"/>
                </a:solidFill>
                <a:latin typeface="FangSong"/>
                <a:ea typeface="FangSong"/>
              </a:rPr>
              <a:t>×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  <a:ea typeface="FangSong" panose="02010609060101010101" pitchFamily="49" charset="-122"/>
              </a:rPr>
              <a:t>39</a:t>
            </a:r>
            <a:endParaRPr lang="zh-TW" altLang="en-US" dirty="0" smtClean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endParaRPr lang="zh-TW" altLang="en-US" b="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13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268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07504" y="260648"/>
            <a:ext cx="8208912" cy="6480720"/>
          </a:xfrm>
        </p:spPr>
        <p:txBody>
          <a:bodyPr anchor="ctr">
            <a:normAutofit/>
          </a:bodyPr>
          <a:lstStyle/>
          <a:p>
            <a:pPr algn="just"/>
            <a:r>
              <a:rPr lang="zh-TW" altLang="en-US" sz="1800" dirty="0" smtClean="0">
                <a:latin typeface="+mj-lt"/>
              </a:rPr>
              <a:t>遊戲</a:t>
            </a:r>
            <a:r>
              <a:rPr lang="zh-TW" altLang="en-US" sz="1800" dirty="0">
                <a:latin typeface="+mj-lt"/>
              </a:rPr>
              <a:t>目標</a:t>
            </a:r>
            <a:r>
              <a:rPr lang="zh-TW" altLang="en-US" sz="1800" dirty="0" smtClean="0">
                <a:latin typeface="+mj-lt"/>
              </a:rPr>
              <a:t>：此為團隊合作遊戲，同隊依靠隊友合理推理與分析，盡量將藍、綠、紅三色紙牌，依據</a:t>
            </a:r>
            <a:r>
              <a:rPr lang="en-US" altLang="zh-TW" sz="1800" dirty="0" smtClean="0">
                <a:latin typeface="+mj-lt"/>
              </a:rPr>
              <a:t>1 SSS</a:t>
            </a:r>
            <a:r>
              <a:rPr lang="zh-TW" altLang="en-US" sz="1800" dirty="0" smtClean="0">
                <a:latin typeface="+mj-lt"/>
              </a:rPr>
              <a:t>、</a:t>
            </a:r>
            <a:r>
              <a:rPr lang="en-US" altLang="zh-TW" sz="1800" dirty="0" smtClean="0">
                <a:latin typeface="+mj-lt"/>
              </a:rPr>
              <a:t>2 SAS</a:t>
            </a:r>
            <a:r>
              <a:rPr lang="zh-TW" altLang="en-US" sz="1800" dirty="0" smtClean="0">
                <a:latin typeface="+mj-lt"/>
              </a:rPr>
              <a:t>、</a:t>
            </a:r>
            <a:r>
              <a:rPr lang="en-US" altLang="zh-TW" sz="1800" dirty="0" smtClean="0">
                <a:latin typeface="+mj-lt"/>
              </a:rPr>
              <a:t>3 ASA</a:t>
            </a:r>
            <a:r>
              <a:rPr lang="zh-TW" altLang="en-US" sz="1800" dirty="0" smtClean="0">
                <a:latin typeface="+mj-lt"/>
              </a:rPr>
              <a:t>、</a:t>
            </a:r>
            <a:r>
              <a:rPr lang="en-US" altLang="zh-TW" sz="1800" dirty="0" smtClean="0">
                <a:latin typeface="+mj-lt"/>
              </a:rPr>
              <a:t>4 AAS</a:t>
            </a:r>
            <a:r>
              <a:rPr lang="zh-TW" altLang="en-US" sz="1800" dirty="0" smtClean="0">
                <a:latin typeface="+mj-lt"/>
              </a:rPr>
              <a:t>及</a:t>
            </a:r>
            <a:r>
              <a:rPr lang="en-US" altLang="zh-TW" sz="1800" dirty="0" smtClean="0">
                <a:latin typeface="+mj-lt"/>
              </a:rPr>
              <a:t>5 RHS</a:t>
            </a:r>
            <a:r>
              <a:rPr lang="zh-TW" altLang="en-US" sz="1800" dirty="0" smtClean="0">
                <a:latin typeface="+mj-lt"/>
              </a:rPr>
              <a:t>之順序排列。</a:t>
            </a:r>
            <a:endParaRPr lang="en-US" altLang="zh-TW" sz="1800" dirty="0" smtClean="0">
              <a:latin typeface="+mj-lt"/>
            </a:endParaRPr>
          </a:p>
          <a:p>
            <a:endParaRPr lang="en-US" altLang="zh-TW" sz="1800" dirty="0">
              <a:latin typeface="+mj-lt"/>
            </a:endParaRPr>
          </a:p>
          <a:p>
            <a:r>
              <a:rPr lang="zh-TW" altLang="en-US" sz="1800" dirty="0">
                <a:latin typeface="+mj-lt"/>
              </a:rPr>
              <a:t>配件用法</a:t>
            </a:r>
            <a:r>
              <a:rPr lang="zh-TW" altLang="en-US" sz="1800" dirty="0" smtClean="0">
                <a:latin typeface="+mj-lt"/>
              </a:rPr>
              <a:t>：</a:t>
            </a:r>
            <a:endParaRPr lang="en-US" altLang="zh-TW" sz="18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紙牌</a:t>
            </a:r>
            <a:endParaRPr lang="en-US" altLang="zh-TW" sz="1800" dirty="0" smtClean="0">
              <a:latin typeface="+mj-lt"/>
            </a:endParaRPr>
          </a:p>
          <a:p>
            <a:pPr marL="1120140" lvl="2" indent="-342900" algn="just">
              <a:buFont typeface="Wingdings" panose="05000000000000000000" pitchFamily="2" charset="2"/>
              <a:buAutoNum type="circleNumWdWhitePlain"/>
            </a:pPr>
            <a:r>
              <a:rPr lang="zh-TW" altLang="en-US" dirty="0" smtClean="0">
                <a:latin typeface="+mj-lt"/>
              </a:rPr>
              <a:t>若玩家有</a:t>
            </a:r>
            <a:r>
              <a:rPr lang="en-US" altLang="zh-TW" dirty="0" smtClean="0">
                <a:latin typeface="+mj-lt"/>
              </a:rPr>
              <a:t>2</a:t>
            </a:r>
            <a:r>
              <a:rPr lang="zh-TW" altLang="en-US" dirty="0" smtClean="0">
                <a:latin typeface="+mj-lt"/>
              </a:rPr>
              <a:t>人，則每位發</a:t>
            </a:r>
            <a:r>
              <a:rPr lang="en-US" altLang="zh-TW" dirty="0" smtClean="0">
                <a:latin typeface="+mj-lt"/>
              </a:rPr>
              <a:t>6</a:t>
            </a:r>
            <a:r>
              <a:rPr lang="zh-TW" altLang="en-US" dirty="0" smtClean="0">
                <a:latin typeface="+mj-lt"/>
              </a:rPr>
              <a:t>張牌；</a:t>
            </a:r>
            <a:r>
              <a:rPr lang="zh-TW" altLang="en-US" dirty="0">
                <a:solidFill>
                  <a:srgbClr val="2F2B20"/>
                </a:solidFill>
                <a:latin typeface="Cambria"/>
              </a:rPr>
              <a:t>若玩家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</a:rPr>
              <a:t>有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</a:rPr>
              <a:t>3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</a:rPr>
              <a:t>人</a:t>
            </a:r>
            <a:r>
              <a:rPr lang="zh-TW" altLang="en-US" dirty="0">
                <a:solidFill>
                  <a:srgbClr val="2F2B20"/>
                </a:solidFill>
                <a:latin typeface="Cambria"/>
              </a:rPr>
              <a:t>，則每位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</a:rPr>
              <a:t>發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</a:rPr>
              <a:t>5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</a:rPr>
              <a:t>張</a:t>
            </a:r>
            <a:r>
              <a:rPr lang="zh-TW" altLang="en-US" dirty="0">
                <a:solidFill>
                  <a:srgbClr val="2F2B20"/>
                </a:solidFill>
                <a:latin typeface="Cambria"/>
              </a:rPr>
              <a:t>牌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</a:rPr>
              <a:t>；</a:t>
            </a:r>
            <a:r>
              <a:rPr lang="zh-TW" altLang="en-US" dirty="0">
                <a:solidFill>
                  <a:srgbClr val="2F2B20"/>
                </a:solidFill>
                <a:latin typeface="Cambria"/>
              </a:rPr>
              <a:t>若玩家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</a:rPr>
              <a:t>有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</a:rPr>
              <a:t>4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</a:rPr>
              <a:t>人</a:t>
            </a:r>
            <a:r>
              <a:rPr lang="zh-TW" altLang="en-US" dirty="0">
                <a:solidFill>
                  <a:srgbClr val="2F2B20"/>
                </a:solidFill>
                <a:latin typeface="Cambria"/>
              </a:rPr>
              <a:t>，則每位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</a:rPr>
              <a:t>發</a:t>
            </a:r>
            <a:r>
              <a:rPr lang="en-US" altLang="zh-TW" dirty="0" smtClean="0">
                <a:solidFill>
                  <a:srgbClr val="2F2B20"/>
                </a:solidFill>
                <a:latin typeface="Cambria"/>
              </a:rPr>
              <a:t>4</a:t>
            </a:r>
            <a:r>
              <a:rPr lang="zh-TW" altLang="en-US" dirty="0" smtClean="0">
                <a:solidFill>
                  <a:srgbClr val="2F2B20"/>
                </a:solidFill>
                <a:latin typeface="Cambria"/>
              </a:rPr>
              <a:t>張牌</a:t>
            </a:r>
            <a:r>
              <a:rPr lang="zh-TW" altLang="en-US" dirty="0" smtClean="0">
                <a:latin typeface="+mj-lt"/>
              </a:rPr>
              <a:t>。</a:t>
            </a:r>
            <a:endParaRPr lang="en-US" altLang="zh-TW" dirty="0" smtClean="0">
              <a:latin typeface="+mj-lt"/>
            </a:endParaRPr>
          </a:p>
          <a:p>
            <a:pPr marL="1120140" lvl="2" indent="-342900" algn="just">
              <a:buFont typeface="Wingdings" panose="05000000000000000000" pitchFamily="2" charset="2"/>
              <a:buAutoNum type="circleNumWdWhitePlain"/>
            </a:pPr>
            <a:r>
              <a:rPr lang="zh-TW" altLang="en-US" dirty="0" smtClean="0">
                <a:latin typeface="+mj-lt"/>
              </a:rPr>
              <a:t>紅、藍、綠三色紙牌有</a:t>
            </a:r>
            <a:r>
              <a:rPr lang="en-US" altLang="zh-TW" dirty="0">
                <a:latin typeface="+mj-lt"/>
              </a:rPr>
              <a:t>1 SSS</a:t>
            </a:r>
            <a:r>
              <a:rPr lang="zh-TW" altLang="en-US" dirty="0">
                <a:latin typeface="+mj-lt"/>
              </a:rPr>
              <a:t>、</a:t>
            </a:r>
            <a:r>
              <a:rPr lang="en-US" altLang="zh-TW" dirty="0">
                <a:latin typeface="+mj-lt"/>
              </a:rPr>
              <a:t>2 SAS</a:t>
            </a:r>
            <a:r>
              <a:rPr lang="zh-TW" altLang="en-US" dirty="0">
                <a:latin typeface="+mj-lt"/>
              </a:rPr>
              <a:t>、</a:t>
            </a:r>
            <a:r>
              <a:rPr lang="en-US" altLang="zh-TW" dirty="0">
                <a:latin typeface="+mj-lt"/>
              </a:rPr>
              <a:t>3 ASA</a:t>
            </a:r>
            <a:r>
              <a:rPr lang="zh-TW" altLang="en-US" dirty="0">
                <a:latin typeface="+mj-lt"/>
              </a:rPr>
              <a:t>、</a:t>
            </a:r>
            <a:r>
              <a:rPr lang="en-US" altLang="zh-TW" dirty="0">
                <a:latin typeface="+mj-lt"/>
              </a:rPr>
              <a:t>4 AAS</a:t>
            </a:r>
            <a:r>
              <a:rPr lang="zh-TW" altLang="en-US" dirty="0">
                <a:latin typeface="+mj-lt"/>
              </a:rPr>
              <a:t>及</a:t>
            </a:r>
            <a:r>
              <a:rPr lang="en-US" altLang="zh-TW" dirty="0">
                <a:latin typeface="+mj-lt"/>
              </a:rPr>
              <a:t>5 </a:t>
            </a:r>
            <a:r>
              <a:rPr lang="en-US" altLang="zh-TW" dirty="0" smtClean="0">
                <a:latin typeface="+mj-lt"/>
              </a:rPr>
              <a:t>RHS</a:t>
            </a:r>
            <a:r>
              <a:rPr lang="zh-TW" altLang="en-US" dirty="0" smtClean="0">
                <a:latin typeface="+mj-lt"/>
              </a:rPr>
              <a:t>等字樣，同色者須照</a:t>
            </a:r>
            <a:r>
              <a:rPr lang="en-US" altLang="zh-TW" dirty="0" smtClean="0">
                <a:latin typeface="+mj-lt"/>
              </a:rPr>
              <a:t>1</a:t>
            </a:r>
            <a:r>
              <a:rPr lang="zh-TW" altLang="en-US" dirty="0" smtClean="0">
                <a:latin typeface="+mj-lt"/>
              </a:rPr>
              <a:t>、</a:t>
            </a:r>
            <a:r>
              <a:rPr lang="en-US" altLang="zh-TW" dirty="0" smtClean="0">
                <a:latin typeface="+mj-lt"/>
              </a:rPr>
              <a:t>2</a:t>
            </a:r>
            <a:r>
              <a:rPr lang="zh-TW" altLang="en-US" dirty="0" smtClean="0">
                <a:latin typeface="+mj-lt"/>
              </a:rPr>
              <a:t>、</a:t>
            </a:r>
            <a:r>
              <a:rPr lang="en-US" altLang="zh-TW" dirty="0" smtClean="0">
                <a:latin typeface="+mj-lt"/>
              </a:rPr>
              <a:t>3</a:t>
            </a:r>
            <a:r>
              <a:rPr lang="zh-TW" altLang="en-US" dirty="0" smtClean="0">
                <a:latin typeface="+mj-lt"/>
              </a:rPr>
              <a:t>、</a:t>
            </a:r>
            <a:r>
              <a:rPr lang="en-US" altLang="zh-TW" dirty="0" smtClean="0">
                <a:latin typeface="+mj-lt"/>
              </a:rPr>
              <a:t>4</a:t>
            </a:r>
            <a:r>
              <a:rPr lang="zh-TW" altLang="en-US" dirty="0" smtClean="0">
                <a:latin typeface="+mj-lt"/>
              </a:rPr>
              <a:t>、</a:t>
            </a:r>
            <a:r>
              <a:rPr lang="en-US" altLang="zh-TW" dirty="0" smtClean="0">
                <a:latin typeface="+mj-lt"/>
              </a:rPr>
              <a:t>5</a:t>
            </a:r>
            <a:r>
              <a:rPr lang="zh-TW" altLang="en-US" dirty="0" smtClean="0">
                <a:latin typeface="+mj-lt"/>
              </a:rPr>
              <a:t>排列。</a:t>
            </a:r>
            <a:endParaRPr lang="en-US" altLang="zh-TW" dirty="0" smtClean="0">
              <a:latin typeface="+mj-lt"/>
            </a:endParaRPr>
          </a:p>
          <a:p>
            <a:pPr marL="1120140" lvl="2" indent="-342900" algn="just">
              <a:buFont typeface="Wingdings" panose="05000000000000000000" pitchFamily="2" charset="2"/>
              <a:buAutoNum type="circleNumWdWhitePlain"/>
            </a:pPr>
            <a:r>
              <a:rPr lang="zh-TW" altLang="en-US" dirty="0" smtClean="0">
                <a:latin typeface="+mj-lt"/>
              </a:rPr>
              <a:t>另，</a:t>
            </a:r>
            <a:r>
              <a:rPr lang="en-US" altLang="zh-TW" dirty="0" smtClean="0">
                <a:latin typeface="+mj-lt"/>
              </a:rPr>
              <a:t>X SSA</a:t>
            </a:r>
            <a:r>
              <a:rPr lang="zh-TW" altLang="en-US" dirty="0" smtClean="0">
                <a:latin typeface="+mj-lt"/>
              </a:rPr>
              <a:t>為鬼牌，不可出牌或棄牌。</a:t>
            </a:r>
            <a:endParaRPr lang="en-US" altLang="zh-TW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骰子</a:t>
            </a:r>
            <a:endParaRPr lang="en-US" altLang="zh-TW" sz="1800" dirty="0" smtClean="0">
              <a:latin typeface="+mj-lt"/>
            </a:endParaRPr>
          </a:p>
          <a:p>
            <a:pPr marL="1120140" lvl="2" indent="-342900" algn="just">
              <a:buFont typeface="Wingdings" panose="05000000000000000000" pitchFamily="2" charset="2"/>
              <a:buAutoNum type="circleNumWdWhitePlain"/>
            </a:pPr>
            <a:r>
              <a:rPr lang="zh-TW" altLang="en-US" dirty="0" smtClean="0">
                <a:latin typeface="+mj-lt"/>
              </a:rPr>
              <a:t>連續擲兩次骰子，第一次擲</a:t>
            </a:r>
            <a:r>
              <a:rPr lang="en-US" altLang="zh-TW" dirty="0" smtClean="0">
                <a:latin typeface="+mj-lt"/>
              </a:rPr>
              <a:t>5</a:t>
            </a:r>
            <a:r>
              <a:rPr lang="zh-TW" altLang="en-US" dirty="0" smtClean="0">
                <a:latin typeface="+mj-lt"/>
              </a:rPr>
              <a:t>顆，選</a:t>
            </a:r>
            <a:r>
              <a:rPr lang="en-US" altLang="zh-TW" dirty="0" smtClean="0">
                <a:latin typeface="+mj-lt"/>
              </a:rPr>
              <a:t>2</a:t>
            </a:r>
            <a:r>
              <a:rPr lang="zh-TW" altLang="en-US" dirty="0" smtClean="0">
                <a:latin typeface="+mj-lt"/>
              </a:rPr>
              <a:t>顆；第二次擲剩餘</a:t>
            </a:r>
            <a:r>
              <a:rPr lang="en-US" altLang="zh-TW" dirty="0" smtClean="0">
                <a:latin typeface="+mj-lt"/>
              </a:rPr>
              <a:t>3</a:t>
            </a:r>
            <a:r>
              <a:rPr lang="zh-TW" altLang="en-US" dirty="0" smtClean="0">
                <a:latin typeface="+mj-lt"/>
              </a:rPr>
              <a:t>顆，選</a:t>
            </a:r>
            <a:r>
              <a:rPr lang="en-US" altLang="zh-TW" dirty="0" smtClean="0">
                <a:latin typeface="+mj-lt"/>
              </a:rPr>
              <a:t>2</a:t>
            </a:r>
            <a:r>
              <a:rPr lang="zh-TW" altLang="en-US" dirty="0" smtClean="0">
                <a:latin typeface="+mj-lt"/>
              </a:rPr>
              <a:t>顆。</a:t>
            </a:r>
            <a:endParaRPr lang="en-US" altLang="zh-TW" dirty="0" smtClean="0">
              <a:latin typeface="+mj-lt"/>
            </a:endParaRPr>
          </a:p>
          <a:p>
            <a:pPr marL="1120140" lvl="2" indent="-342900" algn="just"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latin typeface="+mj-lt"/>
              </a:rPr>
              <a:t>若兩</a:t>
            </a:r>
            <a:r>
              <a:rPr lang="zh-TW" altLang="en-US" dirty="0" smtClean="0">
                <a:latin typeface="+mj-lt"/>
              </a:rPr>
              <a:t>次選出的骰子點數比相等，則可獲得提示隊友牌一次；若不相等，則自己必須棄牌一張。</a:t>
            </a:r>
            <a:endParaRPr lang="en-US" altLang="zh-TW" dirty="0" smtClean="0">
              <a:latin typeface="+mj-lt"/>
            </a:endParaRPr>
          </a:p>
          <a:p>
            <a:pPr marL="1120140" lvl="2" indent="-342900" algn="just">
              <a:buFont typeface="Wingdings" panose="05000000000000000000" pitchFamily="2" charset="2"/>
              <a:buAutoNum type="circleNumWdWhitePlain"/>
            </a:pPr>
            <a:r>
              <a:rPr lang="zh-TW" altLang="en-US" dirty="0" smtClean="0">
                <a:latin typeface="+mj-lt"/>
              </a:rPr>
              <a:t>若擲出</a:t>
            </a:r>
            <a:r>
              <a:rPr lang="en-US" altLang="zh-TW" dirty="0" smtClean="0">
                <a:latin typeface="+mj-lt"/>
              </a:rPr>
              <a:t>5</a:t>
            </a:r>
            <a:r>
              <a:rPr lang="zh-TW" altLang="en-US" dirty="0" smtClean="0">
                <a:latin typeface="+mj-lt"/>
              </a:rPr>
              <a:t>顆的點數相同，則可提示隊友牌三次。</a:t>
            </a:r>
            <a:endParaRPr lang="en-US" altLang="zh-TW" dirty="0" smtClean="0">
              <a:latin typeface="+mj-lt"/>
            </a:endParaRPr>
          </a:p>
          <a:p>
            <a:pPr marL="1120140" lvl="2" indent="-342900" algn="just"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latin typeface="+mj-lt"/>
              </a:rPr>
              <a:t>若擲</a:t>
            </a:r>
            <a:r>
              <a:rPr lang="zh-TW" altLang="en-US" dirty="0" smtClean="0">
                <a:latin typeface="+mj-lt"/>
              </a:rPr>
              <a:t>出</a:t>
            </a:r>
            <a:r>
              <a:rPr lang="en-US" altLang="zh-TW" dirty="0" smtClean="0">
                <a:latin typeface="+mj-lt"/>
              </a:rPr>
              <a:t>5</a:t>
            </a:r>
            <a:r>
              <a:rPr lang="zh-TW" altLang="en-US" dirty="0" smtClean="0">
                <a:latin typeface="+mj-lt"/>
              </a:rPr>
              <a:t>顆都是一點，則可全程翻開任一人的牌。</a:t>
            </a:r>
            <a:endParaRPr lang="en-US" altLang="zh-TW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免死金牌（全程只能使用一次）</a:t>
            </a:r>
            <a:endParaRPr lang="en-US" altLang="zh-TW" sz="1800" dirty="0" smtClean="0">
              <a:latin typeface="+mj-lt"/>
            </a:endParaRPr>
          </a:p>
          <a:p>
            <a:pPr marL="1120140" lvl="2" indent="-342900" algn="just"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latin typeface="+mj-lt"/>
              </a:rPr>
              <a:t>若出錯</a:t>
            </a:r>
            <a:r>
              <a:rPr lang="zh-TW" altLang="en-US" dirty="0" smtClean="0">
                <a:latin typeface="+mj-lt"/>
              </a:rPr>
              <a:t>牌（</a:t>
            </a:r>
            <a:r>
              <a:rPr lang="en-US" altLang="zh-TW" dirty="0" smtClean="0">
                <a:latin typeface="+mj-lt"/>
              </a:rPr>
              <a:t>SSA</a:t>
            </a:r>
            <a:r>
              <a:rPr lang="zh-TW" altLang="en-US" dirty="0" smtClean="0">
                <a:latin typeface="+mj-lt"/>
              </a:rPr>
              <a:t>不在此限），則可使用免死金牌一次，丟棄出錯的牌（補一張牌），且換下一位玩家繼續遊戲。</a:t>
            </a:r>
            <a:endParaRPr lang="en-US" altLang="zh-TW" dirty="0" smtClean="0">
              <a:latin typeface="+mj-lt"/>
            </a:endParaRPr>
          </a:p>
          <a:p>
            <a:pPr marL="1120140" lvl="2" indent="-342900" algn="just">
              <a:buFont typeface="Wingdings" panose="05000000000000000000" pitchFamily="2" charset="2"/>
              <a:buAutoNum type="circleNumWdWhitePlain"/>
            </a:pPr>
            <a:r>
              <a:rPr lang="zh-TW" altLang="en-US" dirty="0" smtClean="0">
                <a:latin typeface="+mj-lt"/>
              </a:rPr>
              <a:t>若誤出或棄</a:t>
            </a:r>
            <a:r>
              <a:rPr lang="en-US" altLang="zh-TW" dirty="0" smtClean="0">
                <a:latin typeface="+mj-lt"/>
              </a:rPr>
              <a:t>X SSA</a:t>
            </a:r>
            <a:r>
              <a:rPr lang="zh-TW" altLang="en-US" dirty="0" smtClean="0">
                <a:latin typeface="+mj-lt"/>
              </a:rPr>
              <a:t>，則不可使用免死金牌，且遊戲結束。</a:t>
            </a:r>
            <a:endParaRPr lang="en-US" altLang="zh-TW" dirty="0" smtClean="0">
              <a:latin typeface="+mj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13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全等接龍</a:t>
            </a:r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  </a:t>
            </a:r>
            <a:r>
              <a:rPr lang="en-US" altLang="zh-TW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544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07504" y="260648"/>
            <a:ext cx="8208912" cy="5978405"/>
          </a:xfrm>
        </p:spPr>
        <p:txBody>
          <a:bodyPr anchor="ctr">
            <a:normAutofit/>
          </a:bodyPr>
          <a:lstStyle/>
          <a:p>
            <a:r>
              <a:rPr lang="zh-TW" altLang="en-US" sz="1800" dirty="0" smtClean="0">
                <a:latin typeface="+mj-lt"/>
              </a:rPr>
              <a:t>遊戲流程：</a:t>
            </a:r>
            <a:endParaRPr lang="en-US" altLang="zh-TW" sz="18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每人發相同張數紙牌，將牌面字母朝向隊友放在插座上，剩餘紙牌蓋著。</a:t>
            </a:r>
            <a:endParaRPr lang="en-US" altLang="zh-TW" sz="18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sz="1800" dirty="0">
                <a:latin typeface="+mj-lt"/>
              </a:rPr>
              <a:t>遊戲開始</a:t>
            </a:r>
            <a:r>
              <a:rPr lang="zh-TW" altLang="en-US" sz="1800" dirty="0" smtClean="0">
                <a:latin typeface="+mj-lt"/>
              </a:rPr>
              <a:t>，由「甲」先觀察隊友們的紙牌狀況後，提示其中一人紙牌的一種特徵（顏色或種類，不能同時提示顏色與種類）。</a:t>
            </a:r>
            <a:endParaRPr lang="en-US" altLang="zh-TW" sz="18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sz="1800" dirty="0">
                <a:latin typeface="+mj-lt"/>
              </a:rPr>
              <a:t>提示後</a:t>
            </a:r>
            <a:r>
              <a:rPr lang="zh-TW" altLang="en-US" sz="1800" dirty="0" smtClean="0">
                <a:latin typeface="+mj-lt"/>
              </a:rPr>
              <a:t>，「甲」可選擇是否擲</a:t>
            </a:r>
            <a:r>
              <a:rPr lang="zh-TW" altLang="en-US" sz="1800" dirty="0">
                <a:latin typeface="+mj-lt"/>
              </a:rPr>
              <a:t>骰子。若兩</a:t>
            </a:r>
            <a:r>
              <a:rPr lang="zh-TW" altLang="en-US" sz="1800" dirty="0" smtClean="0">
                <a:latin typeface="+mj-lt"/>
              </a:rPr>
              <a:t>次</a:t>
            </a:r>
            <a:r>
              <a:rPr lang="zh-TW" altLang="en-US" sz="1800" dirty="0">
                <a:latin typeface="+mj-lt"/>
              </a:rPr>
              <a:t>擲出</a:t>
            </a:r>
            <a:r>
              <a:rPr lang="zh-TW" altLang="en-US" sz="1800" dirty="0" smtClean="0">
                <a:latin typeface="+mj-lt"/>
              </a:rPr>
              <a:t>的</a:t>
            </a:r>
            <a:r>
              <a:rPr lang="zh-TW" altLang="en-US" sz="1800" dirty="0">
                <a:latin typeface="+mj-lt"/>
              </a:rPr>
              <a:t>骰子點數比相等，則可獲得提示隊友牌一次；若不相等，則自己必須棄牌一</a:t>
            </a:r>
            <a:r>
              <a:rPr lang="zh-TW" altLang="en-US" sz="1800" dirty="0" smtClean="0">
                <a:latin typeface="+mj-lt"/>
              </a:rPr>
              <a:t>張，並從蓋牌區取一張牌。</a:t>
            </a:r>
            <a:endParaRPr lang="en-US" altLang="zh-TW" sz="18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sz="1800" dirty="0">
                <a:latin typeface="+mj-lt"/>
              </a:rPr>
              <a:t>其次</a:t>
            </a:r>
            <a:r>
              <a:rPr lang="zh-TW" altLang="en-US" sz="1800" dirty="0" smtClean="0">
                <a:latin typeface="+mj-lt"/>
              </a:rPr>
              <a:t>，「乙」可選擇出牌（補一張牌），或提示隊友牌，再決定是否要擲</a:t>
            </a:r>
            <a:r>
              <a:rPr lang="zh-TW" altLang="en-US" sz="1800" dirty="0">
                <a:latin typeface="+mj-lt"/>
              </a:rPr>
              <a:t>骰子。若兩次擲出的骰子點數比相等，則可獲得提示隊友牌一次；若不相等，則自己必須棄牌一張，並從蓋牌區取一張牌</a:t>
            </a:r>
            <a:r>
              <a:rPr lang="zh-TW" altLang="en-US" sz="1800" dirty="0" smtClean="0">
                <a:latin typeface="+mj-lt"/>
              </a:rPr>
              <a:t>。</a:t>
            </a:r>
            <a:endParaRPr lang="en-US" altLang="zh-TW" sz="18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接續，「丙」和「丁」重複第四階段。</a:t>
            </a:r>
            <a:endParaRPr lang="en-US" altLang="zh-TW" sz="1800" dirty="0">
              <a:latin typeface="+mj-lt"/>
            </a:endParaRPr>
          </a:p>
          <a:p>
            <a:pPr lvl="0">
              <a:buClr>
                <a:srgbClr val="A9A57C"/>
              </a:buClr>
            </a:pPr>
            <a:endParaRPr lang="en-US" altLang="zh-TW" sz="1800" dirty="0" smtClean="0">
              <a:solidFill>
                <a:srgbClr val="2F2B20"/>
              </a:solidFill>
              <a:latin typeface="Cambria"/>
            </a:endParaRPr>
          </a:p>
          <a:p>
            <a:pPr lvl="0">
              <a:buClr>
                <a:srgbClr val="A9A57C"/>
              </a:buClr>
            </a:pPr>
            <a:r>
              <a:rPr lang="zh-TW" altLang="en-US" sz="1800" dirty="0" smtClean="0">
                <a:solidFill>
                  <a:srgbClr val="2F2B20"/>
                </a:solidFill>
                <a:latin typeface="Cambria"/>
              </a:rPr>
              <a:t>遊戲結束：在下列情況時，遊戲結束，計算積分。</a:t>
            </a:r>
            <a:endParaRPr lang="en-US" altLang="zh-TW" sz="1800" dirty="0">
              <a:solidFill>
                <a:srgbClr val="2F2B20"/>
              </a:solidFill>
              <a:latin typeface="Cambria"/>
            </a:endParaRPr>
          </a:p>
          <a:p>
            <a:pPr marL="868680" lvl="1" indent="-457200" algn="just">
              <a:buClr>
                <a:srgbClr val="9CBEBD"/>
              </a:buClr>
              <a:buFont typeface="+mj-lt"/>
              <a:buAutoNum type="arabicPeriod"/>
            </a:pPr>
            <a:r>
              <a:rPr lang="zh-TW" altLang="en-US" sz="1800" dirty="0" smtClean="0">
                <a:solidFill>
                  <a:srgbClr val="2F2B20"/>
                </a:solidFill>
                <a:latin typeface="Cambria"/>
              </a:rPr>
              <a:t>蓋牌處無牌。</a:t>
            </a:r>
            <a:endParaRPr lang="en-US" altLang="zh-TW" sz="1800" dirty="0" smtClean="0">
              <a:solidFill>
                <a:srgbClr val="2F2B20"/>
              </a:solidFill>
              <a:latin typeface="Cambria"/>
            </a:endParaRPr>
          </a:p>
          <a:p>
            <a:pPr marL="868680" lvl="1" indent="-457200" algn="just">
              <a:buClr>
                <a:srgbClr val="9CBEBD"/>
              </a:buClr>
              <a:buFont typeface="+mj-lt"/>
              <a:buAutoNum type="arabicPeriod"/>
            </a:pPr>
            <a:r>
              <a:rPr lang="zh-TW" altLang="en-US" sz="1800" dirty="0" smtClean="0">
                <a:solidFill>
                  <a:srgbClr val="2F2B20"/>
                </a:solidFill>
                <a:latin typeface="Cambria"/>
              </a:rPr>
              <a:t>打出或拋棄鬼牌</a:t>
            </a:r>
            <a:r>
              <a:rPr lang="en-US" altLang="zh-TW" sz="1800" dirty="0" smtClean="0">
                <a:solidFill>
                  <a:srgbClr val="2F2B20"/>
                </a:solidFill>
                <a:latin typeface="Cambria"/>
              </a:rPr>
              <a:t>X SSA</a:t>
            </a:r>
            <a:r>
              <a:rPr lang="zh-TW" altLang="en-US" sz="1800" dirty="0" smtClean="0">
                <a:solidFill>
                  <a:srgbClr val="2F2B20"/>
                </a:solidFill>
                <a:latin typeface="Cambria"/>
              </a:rPr>
              <a:t>。</a:t>
            </a:r>
            <a:endParaRPr lang="en-US" altLang="zh-TW" sz="1800" dirty="0" smtClean="0">
              <a:solidFill>
                <a:srgbClr val="2F2B20"/>
              </a:solidFill>
              <a:latin typeface="Cambria"/>
            </a:endParaRPr>
          </a:p>
          <a:p>
            <a:pPr marL="868680" lvl="1" indent="-457200" algn="just">
              <a:buClr>
                <a:srgbClr val="9CBEBD"/>
              </a:buClr>
              <a:buFont typeface="+mj-lt"/>
              <a:buAutoNum type="arabicPeriod"/>
            </a:pPr>
            <a:r>
              <a:rPr lang="zh-TW" altLang="en-US" sz="1800" dirty="0" smtClean="0">
                <a:solidFill>
                  <a:srgbClr val="2F2B20"/>
                </a:solidFill>
                <a:latin typeface="Cambria"/>
              </a:rPr>
              <a:t>使用免死金牌後又出錯牌。</a:t>
            </a:r>
            <a:endParaRPr lang="en-US" altLang="zh-TW" sz="1800" dirty="0">
              <a:solidFill>
                <a:srgbClr val="2F2B20"/>
              </a:solidFill>
              <a:latin typeface="Cambria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13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全等接龍</a:t>
            </a:r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  </a:t>
            </a:r>
            <a:r>
              <a:rPr lang="en-US" altLang="zh-TW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822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zh-TW" altLang="en-US" sz="3200" b="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角力棋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229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1310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外觀包裝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TW" dirty="0" smtClean="0">
                <a:latin typeface="FangSong"/>
                <a:ea typeface="FangSong"/>
              </a:rPr>
              <a:t>【</a:t>
            </a:r>
            <a:r>
              <a:rPr lang="zh-TW" alt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人數</a:t>
            </a:r>
            <a:r>
              <a:rPr lang="zh-TW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】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2</a:t>
            </a:r>
            <a:endParaRPr lang="zh-TW" altLang="en-US" b="0" dirty="0">
              <a:latin typeface="+mj-lt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14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112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zh-TW" altLang="en-US" sz="3200" b="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角力棋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229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4704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內容物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棋盤、棋珠（黑白二色各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15</a:t>
            </a:r>
            <a:r>
              <a:rPr lang="zh-TW" alt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顆）</a:t>
            </a:r>
            <a:endParaRPr lang="zh-TW" altLang="en-US" sz="1400" b="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14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487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07504" y="381000"/>
            <a:ext cx="8208912" cy="4942840"/>
          </a:xfrm>
        </p:spPr>
        <p:txBody>
          <a:bodyPr anchor="ctr">
            <a:normAutofit/>
          </a:bodyPr>
          <a:lstStyle/>
          <a:p>
            <a:r>
              <a:rPr lang="zh-TW" altLang="en-US" sz="2000" dirty="0" smtClean="0">
                <a:latin typeface="+mj-lt"/>
              </a:rPr>
              <a:t>遊戲流程：兩人輪替遊戲，每次可選擇單一棋球或並聯二至三顆棋球朝同方向移動，方向共六種。移動時，以多推寡為前進原則，不可以同球推動，亦不能夾球。</a:t>
            </a:r>
            <a:endParaRPr lang="en-US" altLang="zh-TW" sz="2000" dirty="0" smtClean="0">
              <a:latin typeface="+mj-lt"/>
            </a:endParaRPr>
          </a:p>
          <a:p>
            <a:endParaRPr lang="en-US" altLang="zh-TW" sz="2000" dirty="0">
              <a:latin typeface="+mj-lt"/>
            </a:endParaRPr>
          </a:p>
          <a:p>
            <a:r>
              <a:rPr lang="zh-TW" altLang="en-US" sz="2000" dirty="0" smtClean="0">
                <a:latin typeface="+mj-lt"/>
              </a:rPr>
              <a:t>遊戲結束：</a:t>
            </a:r>
            <a:endParaRPr lang="en-US" altLang="zh-TW" sz="2000" dirty="0" smtClean="0">
              <a:latin typeface="+mj-lt"/>
            </a:endParaRPr>
          </a:p>
          <a:p>
            <a:pPr marL="868680" lvl="1" indent="-457200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一方棋球被推至界外達五顆，遊戲即停止。</a:t>
            </a:r>
            <a:endParaRPr lang="en-US" altLang="zh-TW" sz="1800" dirty="0" smtClean="0">
              <a:latin typeface="+mj-lt"/>
            </a:endParaRPr>
          </a:p>
          <a:p>
            <a:pPr marL="868680" lvl="1" indent="-457200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可先行設定遊戲時間限制，時間截止，以當下球盤上球數較多者獲勝。</a:t>
            </a:r>
            <a:endParaRPr lang="en-US" altLang="zh-TW" sz="1800" dirty="0" smtClean="0">
              <a:latin typeface="+mj-lt"/>
            </a:endParaRPr>
          </a:p>
          <a:p>
            <a:pPr marL="868680" lvl="1" indent="-457200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可先行設定每回推球時間，時間內應執行完畢或換手繼續。</a:t>
            </a:r>
            <a:endParaRPr lang="en-US" altLang="zh-TW" sz="1800" dirty="0">
              <a:latin typeface="+mj-lt"/>
            </a:endParaRPr>
          </a:p>
          <a:p>
            <a:endParaRPr lang="en-US" altLang="zh-TW" sz="2000" dirty="0" smtClean="0"/>
          </a:p>
          <a:p>
            <a:r>
              <a:rPr lang="zh-TW" altLang="en-US" sz="2000" dirty="0" smtClean="0"/>
              <a:t>注意事項：遊戲開始前的布局形式可自行決定，惟須以雙方球數相同為原則。</a:t>
            </a:r>
            <a:endParaRPr lang="en-US" altLang="zh-TW" sz="2000" dirty="0" smtClean="0"/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14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角力棋</a:t>
            </a:r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  </a:t>
            </a:r>
            <a:r>
              <a:rPr lang="en-US" altLang="zh-TW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348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zh-TW" altLang="en-US" sz="3200" b="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走過，臺灣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0"/>
            <a:ext cx="3657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1310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外觀包裝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TW" dirty="0" smtClean="0">
                <a:latin typeface="FangSong"/>
                <a:ea typeface="FangSong"/>
              </a:rPr>
              <a:t>【</a:t>
            </a:r>
            <a:r>
              <a:rPr lang="zh-TW" alt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人數</a:t>
            </a:r>
            <a:r>
              <a:rPr lang="en-US" altLang="zh-TW" dirty="0" smtClean="0">
                <a:latin typeface="FangSong"/>
                <a:ea typeface="FangSong"/>
              </a:rPr>
              <a:t>】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2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－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6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　</a:t>
            </a:r>
            <a:r>
              <a:rPr lang="en-US" altLang="zh-TW" dirty="0" smtClean="0">
                <a:latin typeface="FangSong"/>
                <a:ea typeface="FangSong"/>
              </a:rPr>
              <a:t>【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時間</a:t>
            </a:r>
            <a:r>
              <a:rPr lang="zh-TW" altLang="en-US" dirty="0">
                <a:latin typeface="+mj-lt"/>
                <a:ea typeface="FangSong" panose="02010609060101010101" pitchFamily="49" charset="-122"/>
              </a:rPr>
              <a:t>】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10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－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15</a:t>
            </a:r>
            <a:endParaRPr lang="zh-TW" altLang="en-US" b="0" dirty="0">
              <a:latin typeface="+mj-lt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15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38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en-US" altLang="zh-TW" sz="3200" b="0" dirty="0">
                <a:solidFill>
                  <a:srgbClr val="675E47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7 Ate 10</a:t>
            </a:r>
            <a:r>
              <a:rPr lang="zh-TW" altLang="en-US" sz="3200" b="0" dirty="0">
                <a:solidFill>
                  <a:srgbClr val="675E47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（數字急轉彎）</a:t>
            </a:r>
            <a:endParaRPr lang="zh-TW" altLang="en-US" sz="3200" b="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229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29280"/>
          </a:xfrm>
        </p:spPr>
        <p:txBody>
          <a:bodyPr>
            <a:normAutofit/>
          </a:bodyPr>
          <a:lstStyle/>
          <a:p>
            <a:r>
              <a:rPr lang="zh-TW" altLang="en-US" sz="200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內容物</a:t>
            </a:r>
            <a:endParaRPr lang="en-US" altLang="zh-TW" sz="200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遊戲規則、紙牌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×73</a:t>
            </a:r>
            <a:endParaRPr lang="en-US" altLang="zh-TW" dirty="0">
              <a:latin typeface="+mj-lt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2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997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5085184"/>
            <a:ext cx="8460432" cy="594626"/>
          </a:xfrm>
        </p:spPr>
        <p:txBody>
          <a:bodyPr>
            <a:normAutofit/>
          </a:bodyPr>
          <a:lstStyle/>
          <a:p>
            <a:r>
              <a:rPr lang="zh-TW" altLang="en-US" sz="3200" b="0" dirty="0">
                <a:latin typeface="SimHei" panose="02010609060101010101" pitchFamily="49" charset="-122"/>
                <a:ea typeface="SimHei" panose="02010609060101010101" pitchFamily="49" charset="-122"/>
              </a:rPr>
              <a:t>走過，臺灣</a:t>
            </a: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0"/>
          <a:stretch/>
        </p:blipFill>
        <p:spPr>
          <a:xfrm>
            <a:off x="0" y="0"/>
            <a:ext cx="8460000" cy="4843072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0" y="5733256"/>
            <a:ext cx="8460432" cy="1124744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內容物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說明書、事件卡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×80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、時期卡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×10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、下注卡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×9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、足跡卡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×9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、計分標記、挑戰標記、</a:t>
            </a:r>
            <a:endParaRPr lang="en-US" altLang="zh-TW" dirty="0" smtClean="0">
              <a:latin typeface="+mj-lt"/>
              <a:ea typeface="FangSong" panose="02010609060101010101" pitchFamily="49" charset="-122"/>
            </a:endParaRPr>
          </a:p>
          <a:p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骰子</a:t>
            </a:r>
            <a:r>
              <a:rPr lang="zh-TW" altLang="en-US" dirty="0">
                <a:latin typeface="+mj-lt"/>
                <a:ea typeface="FangSong" panose="02010609060101010101" pitchFamily="49" charset="-122"/>
              </a:rPr>
              <a:t>×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1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、玩家</a:t>
            </a:r>
            <a:r>
              <a:rPr lang="zh-TW" altLang="en-US" dirty="0">
                <a:latin typeface="+mj-lt"/>
                <a:ea typeface="FangSong" panose="02010609060101010101" pitchFamily="49" charset="-122"/>
              </a:rPr>
              <a:t>代表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物（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6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色各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3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個</a:t>
            </a:r>
            <a:r>
              <a:rPr lang="zh-TW" altLang="en-US" dirty="0">
                <a:latin typeface="+mj-lt"/>
                <a:ea typeface="FangSong" panose="02010609060101010101" pitchFamily="49" charset="-122"/>
              </a:rPr>
              <a:t>）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、臺灣</a:t>
            </a:r>
            <a:r>
              <a:rPr lang="zh-TW" altLang="en-US" dirty="0">
                <a:latin typeface="+mj-lt"/>
                <a:ea typeface="FangSong" panose="02010609060101010101" pitchFamily="49" charset="-122"/>
              </a:rPr>
              <a:t>地圖遊戲盤</a:t>
            </a:r>
            <a:endParaRPr lang="zh-TW" altLang="en-US" b="0" dirty="0">
              <a:latin typeface="+mj-lt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15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57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07504" y="381000"/>
            <a:ext cx="8208912" cy="4942840"/>
          </a:xfrm>
        </p:spPr>
        <p:txBody>
          <a:bodyPr anchor="ctr">
            <a:normAutofit/>
          </a:bodyPr>
          <a:lstStyle/>
          <a:p>
            <a:r>
              <a:rPr lang="zh-TW" altLang="en-US" sz="2000" dirty="0" smtClean="0">
                <a:latin typeface="+mj-lt"/>
              </a:rPr>
              <a:t>遊戲流程：</a:t>
            </a:r>
            <a:endParaRPr lang="en-US" altLang="zh-TW" sz="2000" dirty="0" smtClean="0">
              <a:latin typeface="+mj-lt"/>
            </a:endParaRPr>
          </a:p>
          <a:p>
            <a:pPr marL="868680" lvl="1" indent="-457200">
              <a:buFont typeface="+mj-lt"/>
              <a:buAutoNum type="arabicPeriod"/>
            </a:pPr>
            <a:r>
              <a:rPr lang="zh-TW" altLang="en-US" dirty="0">
                <a:latin typeface="+mj-lt"/>
              </a:rPr>
              <a:t>南下</a:t>
            </a:r>
            <a:r>
              <a:rPr lang="zh-TW" altLang="en-US" dirty="0" smtClean="0">
                <a:latin typeface="+mj-lt"/>
              </a:rPr>
              <a:t>列車</a:t>
            </a:r>
            <a:endParaRPr lang="en-US" altLang="zh-TW" dirty="0" smtClean="0">
              <a:latin typeface="+mj-lt"/>
            </a:endParaRPr>
          </a:p>
          <a:p>
            <a:pPr marL="868680" lvl="1" indent="-457200">
              <a:buFont typeface="+mj-lt"/>
              <a:buAutoNum type="arabicPeriod"/>
            </a:pPr>
            <a:r>
              <a:rPr lang="zh-TW" altLang="en-US" dirty="0">
                <a:latin typeface="+mj-lt"/>
              </a:rPr>
              <a:t>快</a:t>
            </a:r>
            <a:r>
              <a:rPr lang="zh-TW" altLang="en-US" dirty="0" smtClean="0">
                <a:latin typeface="+mj-lt"/>
              </a:rPr>
              <a:t>打臺灣通</a:t>
            </a:r>
            <a:endParaRPr lang="en-US" altLang="zh-TW" dirty="0" smtClean="0">
              <a:latin typeface="+mj-lt"/>
            </a:endParaRPr>
          </a:p>
          <a:p>
            <a:pPr marL="868680" lvl="1" indent="-457200">
              <a:buFont typeface="+mj-lt"/>
              <a:buAutoNum type="arabicPeriod"/>
            </a:pPr>
            <a:r>
              <a:rPr lang="zh-TW" altLang="en-US" dirty="0">
                <a:latin typeface="+mj-lt"/>
              </a:rPr>
              <a:t>走過</a:t>
            </a:r>
            <a:r>
              <a:rPr lang="zh-TW" altLang="en-US" dirty="0" smtClean="0">
                <a:latin typeface="+mj-lt"/>
              </a:rPr>
              <a:t>臺灣個人賽</a:t>
            </a:r>
            <a:endParaRPr lang="en-US" altLang="zh-TW" dirty="0" smtClean="0">
              <a:latin typeface="+mj-lt"/>
            </a:endParaRPr>
          </a:p>
          <a:p>
            <a:pPr marL="868680" lvl="1" indent="-457200">
              <a:buFont typeface="+mj-lt"/>
              <a:buAutoNum type="arabicPeriod"/>
            </a:pPr>
            <a:r>
              <a:rPr lang="zh-TW" altLang="en-US" dirty="0">
                <a:latin typeface="+mj-lt"/>
              </a:rPr>
              <a:t>走過</a:t>
            </a:r>
            <a:r>
              <a:rPr lang="zh-TW" altLang="en-US" dirty="0" smtClean="0">
                <a:latin typeface="+mj-lt"/>
              </a:rPr>
              <a:t>臺灣團體賽</a:t>
            </a:r>
            <a:endParaRPr lang="en-US" altLang="zh-TW" dirty="0" smtClean="0">
              <a:latin typeface="+mj-lt"/>
            </a:endParaRPr>
          </a:p>
          <a:p>
            <a:pPr marL="868680" lvl="1" indent="-457200">
              <a:buFont typeface="+mj-lt"/>
              <a:buAutoNum type="arabicPeriod"/>
            </a:pPr>
            <a:r>
              <a:rPr lang="zh-TW" altLang="en-US" dirty="0" smtClean="0">
                <a:latin typeface="+mj-lt"/>
              </a:rPr>
              <a:t>變化：八仙過海</a:t>
            </a:r>
            <a:endParaRPr lang="en-US" altLang="zh-TW" dirty="0" smtClean="0">
              <a:latin typeface="+mj-lt"/>
            </a:endParaRPr>
          </a:p>
          <a:p>
            <a:endParaRPr lang="en-US" altLang="zh-TW" sz="2000" dirty="0">
              <a:latin typeface="+mj-lt"/>
            </a:endParaRPr>
          </a:p>
          <a:p>
            <a:r>
              <a:rPr lang="zh-TW" altLang="en-US" sz="2000" dirty="0" smtClean="0">
                <a:latin typeface="+mj-lt"/>
              </a:rPr>
              <a:t>線上教學：</a:t>
            </a:r>
            <a:r>
              <a:rPr lang="en-US" altLang="zh-TW" sz="2000" dirty="0">
                <a:latin typeface="+mj-lt"/>
                <a:hlinkClick r:id="rId2"/>
              </a:rPr>
              <a:t>https://</a:t>
            </a:r>
            <a:r>
              <a:rPr lang="en-US" altLang="zh-TW" sz="2000" dirty="0" smtClean="0">
                <a:latin typeface="+mj-lt"/>
                <a:hlinkClick r:id="rId2"/>
              </a:rPr>
              <a:t>www.youtube.com/playlist?list=PLypxJPstnAvvdYc4p9v6buqFEFhSd0pob</a:t>
            </a:r>
            <a:endParaRPr lang="en-US" altLang="zh-TW" sz="2000" dirty="0" smtClean="0">
              <a:latin typeface="+mj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15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走過，臺灣</a:t>
            </a:r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  </a:t>
            </a:r>
            <a:r>
              <a:rPr lang="en-US" altLang="zh-TW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570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zh-TW" altLang="en-US" sz="3200" b="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撲克牌</a:t>
            </a:r>
            <a:r>
              <a:rPr lang="zh-TW" altLang="en-US" sz="3200" b="0" dirty="0">
                <a:latin typeface="SimHei" panose="02010609060101010101" pitchFamily="49" charset="-122"/>
                <a:ea typeface="SimHei" panose="02010609060101010101" pitchFamily="49" charset="-122"/>
              </a:rPr>
              <a:t>活動教學組</a:t>
            </a: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229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1310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外觀包裝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TW" dirty="0" smtClean="0">
                <a:latin typeface="FangSong"/>
                <a:ea typeface="FangSong"/>
              </a:rPr>
              <a:t>【</a:t>
            </a:r>
            <a:r>
              <a:rPr lang="zh-TW" altLang="en-US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人數</a:t>
            </a:r>
            <a:r>
              <a:rPr lang="zh-TW" altLang="en-US" dirty="0">
                <a:latin typeface="FangSong" panose="02010609060101010101" pitchFamily="49" charset="-122"/>
                <a:ea typeface="FangSong" panose="02010609060101010101" pitchFamily="49" charset="-122"/>
              </a:rPr>
              <a:t>】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2</a:t>
            </a:r>
            <a:r>
              <a:rPr lang="zh-TW" altLang="en-US" dirty="0" smtClean="0">
                <a:latin typeface="+mj-lt"/>
                <a:ea typeface="FangSong" panose="02010609060101010101" pitchFamily="49" charset="-122"/>
              </a:rPr>
              <a:t>－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4</a:t>
            </a:r>
            <a:endParaRPr lang="zh-TW" altLang="en-US" b="0" dirty="0">
              <a:latin typeface="+mj-lt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16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383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5517232"/>
            <a:ext cx="7772400" cy="594626"/>
          </a:xfrm>
        </p:spPr>
        <p:txBody>
          <a:bodyPr>
            <a:normAutofit/>
          </a:bodyPr>
          <a:lstStyle/>
          <a:p>
            <a:r>
              <a:rPr lang="zh-TW" altLang="en-US" sz="3200" b="0" dirty="0">
                <a:latin typeface="SimHei" panose="02010609060101010101" pitchFamily="49" charset="-122"/>
                <a:ea typeface="SimHei" panose="02010609060101010101" pitchFamily="49" charset="-122"/>
              </a:rPr>
              <a:t>撲克牌活動教學組</a:t>
            </a: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0"/>
            <a:ext cx="3657600" cy="54864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1752" y="6093296"/>
            <a:ext cx="7772400" cy="764704"/>
          </a:xfrm>
        </p:spPr>
        <p:txBody>
          <a:bodyPr>
            <a:normAutofit/>
          </a:bodyPr>
          <a:lstStyle/>
          <a:p>
            <a:r>
              <a:rPr lang="zh-TW" altLang="en-US" sz="2000" b="0" dirty="0" smtClean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內容物</a:t>
            </a:r>
            <a:endParaRPr lang="en-US" altLang="zh-TW" sz="2000" b="0" dirty="0" smtClean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b="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說明書、紙牌</a:t>
            </a:r>
            <a:r>
              <a:rPr lang="en-US" altLang="zh-TW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×</a:t>
            </a:r>
            <a:r>
              <a:rPr lang="en-US" altLang="zh-TW" dirty="0" smtClean="0">
                <a:latin typeface="+mj-lt"/>
                <a:ea typeface="FangSong" panose="02010609060101010101" pitchFamily="49" charset="-122"/>
              </a:rPr>
              <a:t>54</a:t>
            </a:r>
            <a:endParaRPr lang="zh-TW" altLang="en-US" b="0" dirty="0">
              <a:latin typeface="+mj-lt"/>
              <a:ea typeface="FangSong" panose="02010609060101010101" pitchFamily="49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16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285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3657600" cy="4968552"/>
          </a:xfrm>
        </p:spPr>
        <p:txBody>
          <a:bodyPr anchor="ctr">
            <a:normAutofit/>
          </a:bodyPr>
          <a:lstStyle/>
          <a:p>
            <a:r>
              <a:rPr lang="zh-TW" altLang="en-US" sz="2000" dirty="0" smtClean="0">
                <a:latin typeface="+mj-lt"/>
              </a:rPr>
              <a:t>遊戲流程：</a:t>
            </a:r>
            <a:endParaRPr lang="en-US" altLang="zh-TW" sz="2000" dirty="0" smtClean="0">
              <a:latin typeface="+mj-lt"/>
            </a:endParaRPr>
          </a:p>
          <a:p>
            <a:pPr marL="868680" lvl="1" indent="-457200">
              <a:buFont typeface="+mj-lt"/>
              <a:buAutoNum type="arabicPeriod"/>
            </a:pPr>
            <a:r>
              <a:rPr lang="zh-TW" altLang="en-US" sz="2000" dirty="0">
                <a:latin typeface="+mj-lt"/>
              </a:rPr>
              <a:t>九九</a:t>
            </a:r>
            <a:endParaRPr lang="en-US" altLang="zh-TW" sz="2000" dirty="0" smtClean="0">
              <a:latin typeface="+mj-lt"/>
            </a:endParaRPr>
          </a:p>
          <a:p>
            <a:pPr marL="868680" lvl="1" indent="-457200">
              <a:buFont typeface="+mj-lt"/>
              <a:buAutoNum type="arabicPeriod"/>
            </a:pPr>
            <a:r>
              <a:rPr lang="zh-TW" altLang="en-US" sz="2000" dirty="0" smtClean="0">
                <a:latin typeface="+mj-lt"/>
              </a:rPr>
              <a:t>指數比大小</a:t>
            </a:r>
            <a:endParaRPr lang="en-US" altLang="zh-TW" sz="2000" dirty="0" smtClean="0">
              <a:latin typeface="+mj-lt"/>
            </a:endParaRPr>
          </a:p>
          <a:p>
            <a:pPr marL="868680" lvl="1" indent="-457200">
              <a:buFont typeface="+mj-lt"/>
              <a:buAutoNum type="arabicPeriod"/>
            </a:pPr>
            <a:r>
              <a:rPr lang="zh-TW" altLang="en-US" sz="2000" dirty="0" smtClean="0">
                <a:latin typeface="+mj-lt"/>
              </a:rPr>
              <a:t>除法</a:t>
            </a:r>
            <a:endParaRPr lang="en-US" altLang="zh-TW" sz="2000" dirty="0" smtClean="0">
              <a:latin typeface="+mj-lt"/>
            </a:endParaRPr>
          </a:p>
          <a:p>
            <a:pPr marL="868680" lvl="1" indent="-457200">
              <a:buFont typeface="+mj-lt"/>
              <a:buAutoNum type="arabicPeriod"/>
            </a:pPr>
            <a:r>
              <a:rPr lang="en-US" altLang="zh-TW" sz="2000" dirty="0" smtClean="0">
                <a:latin typeface="+mj-lt"/>
              </a:rPr>
              <a:t>24</a:t>
            </a:r>
            <a:r>
              <a:rPr lang="zh-TW" altLang="en-US" sz="2000" dirty="0" smtClean="0">
                <a:latin typeface="+mj-lt"/>
              </a:rPr>
              <a:t>點</a:t>
            </a:r>
            <a:endParaRPr lang="en-US" altLang="zh-TW" sz="2000" dirty="0" smtClean="0">
              <a:latin typeface="+mj-lt"/>
            </a:endParaRPr>
          </a:p>
          <a:p>
            <a:pPr marL="868680" lvl="1" indent="-457200">
              <a:buFont typeface="+mj-lt"/>
              <a:buAutoNum type="arabicPeriod"/>
            </a:pPr>
            <a:r>
              <a:rPr lang="zh-TW" altLang="en-US" sz="2000" dirty="0" smtClean="0">
                <a:latin typeface="+mj-lt"/>
              </a:rPr>
              <a:t>數字派對</a:t>
            </a:r>
            <a:endParaRPr lang="en-US" altLang="zh-TW" sz="2000" dirty="0" smtClean="0">
              <a:latin typeface="+mj-lt"/>
            </a:endParaRPr>
          </a:p>
          <a:p>
            <a:pPr marL="868680" lvl="1" indent="-457200">
              <a:buFont typeface="+mj-lt"/>
              <a:buAutoNum type="arabicPeriod"/>
            </a:pPr>
            <a:r>
              <a:rPr lang="zh-TW" altLang="en-US" sz="2000" dirty="0" smtClean="0">
                <a:latin typeface="+mj-lt"/>
              </a:rPr>
              <a:t>分數</a:t>
            </a:r>
            <a:endParaRPr lang="en-US" altLang="zh-TW" sz="2000" dirty="0" smtClean="0">
              <a:latin typeface="+mj-lt"/>
            </a:endParaRPr>
          </a:p>
          <a:p>
            <a:pPr marL="868680" lvl="1" indent="-457200">
              <a:buFont typeface="+mj-lt"/>
              <a:buAutoNum type="arabicPeriod"/>
            </a:pPr>
            <a:r>
              <a:rPr lang="zh-TW" altLang="en-US" sz="2000" dirty="0" smtClean="0">
                <a:latin typeface="+mj-lt"/>
              </a:rPr>
              <a:t>數字心臟病</a:t>
            </a:r>
            <a:endParaRPr lang="en-US" altLang="zh-TW" sz="2000" dirty="0" smtClean="0">
              <a:latin typeface="+mj-lt"/>
            </a:endParaRPr>
          </a:p>
          <a:p>
            <a:pPr marL="868680" lvl="1" indent="-457200">
              <a:buFont typeface="+mj-lt"/>
              <a:buAutoNum type="arabicPeriod"/>
            </a:pPr>
            <a:r>
              <a:rPr lang="zh-TW" altLang="en-US" sz="2000" dirty="0">
                <a:latin typeface="+mj-lt"/>
              </a:rPr>
              <a:t>數字賓</a:t>
            </a:r>
            <a:r>
              <a:rPr lang="zh-TW" altLang="en-US" sz="2000" dirty="0" smtClean="0">
                <a:latin typeface="+mj-lt"/>
              </a:rPr>
              <a:t>果</a:t>
            </a:r>
            <a:endParaRPr lang="en-US" altLang="zh-TW" sz="2000" dirty="0" smtClean="0">
              <a:latin typeface="+mj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>
          <a:xfrm>
            <a:off x="4419600" y="332656"/>
            <a:ext cx="3657600" cy="5112568"/>
          </a:xfrm>
        </p:spPr>
        <p:txBody>
          <a:bodyPr anchor="ctr">
            <a:normAutofit/>
          </a:bodyPr>
          <a:lstStyle/>
          <a:p>
            <a:pPr marL="868680" lvl="1" indent="-457200" algn="just">
              <a:buFont typeface="+mj-lt"/>
              <a:buAutoNum type="arabicPeriod"/>
            </a:pPr>
            <a:endParaRPr lang="en-US" altLang="zh-TW" sz="2000" dirty="0" smtClean="0"/>
          </a:p>
          <a:p>
            <a:pPr marL="868680" lvl="1" indent="-457200" algn="just">
              <a:buFont typeface="+mj-lt"/>
              <a:buAutoNum type="arabicPeriod" startAt="9"/>
            </a:pPr>
            <a:r>
              <a:rPr lang="zh-TW" altLang="en-US" sz="2000" dirty="0" smtClean="0">
                <a:latin typeface="+mj-lt"/>
              </a:rPr>
              <a:t>九九乘法</a:t>
            </a:r>
            <a:endParaRPr lang="en-US" altLang="zh-TW" sz="2000" dirty="0">
              <a:latin typeface="+mj-lt"/>
            </a:endParaRPr>
          </a:p>
          <a:p>
            <a:pPr marL="868680" lvl="1" indent="-457200" algn="just">
              <a:buFont typeface="+mj-lt"/>
              <a:buAutoNum type="arabicPeriod" startAt="9"/>
            </a:pPr>
            <a:r>
              <a:rPr lang="zh-TW" altLang="en-US" sz="2000" dirty="0">
                <a:latin typeface="+mj-lt"/>
              </a:rPr>
              <a:t>接龍</a:t>
            </a:r>
            <a:endParaRPr lang="en-US" altLang="zh-TW" sz="2000" dirty="0">
              <a:latin typeface="+mj-lt"/>
            </a:endParaRPr>
          </a:p>
          <a:p>
            <a:pPr marL="868680" lvl="1" indent="-457200" algn="just">
              <a:buFont typeface="+mj-lt"/>
              <a:buAutoNum type="arabicPeriod" startAt="9"/>
            </a:pPr>
            <a:r>
              <a:rPr lang="zh-TW" altLang="en-US" sz="2000" dirty="0">
                <a:latin typeface="+mj-lt"/>
              </a:rPr>
              <a:t>因數活動</a:t>
            </a:r>
            <a:endParaRPr lang="en-US" altLang="zh-TW" sz="2000" dirty="0">
              <a:latin typeface="+mj-lt"/>
            </a:endParaRPr>
          </a:p>
          <a:p>
            <a:pPr marL="868680" lvl="1" indent="-457200" algn="just">
              <a:buFont typeface="+mj-lt"/>
              <a:buAutoNum type="arabicPeriod" startAt="9"/>
            </a:pPr>
            <a:r>
              <a:rPr lang="zh-TW" altLang="en-US" sz="2000" dirty="0" smtClean="0">
                <a:latin typeface="+mj-lt"/>
              </a:rPr>
              <a:t>好朋友</a:t>
            </a:r>
            <a:endParaRPr lang="en-US" altLang="zh-TW" sz="20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 startAt="9"/>
            </a:pPr>
            <a:r>
              <a:rPr lang="zh-TW" altLang="en-US" sz="2000" dirty="0">
                <a:latin typeface="+mj-lt"/>
              </a:rPr>
              <a:t>心電</a:t>
            </a:r>
            <a:r>
              <a:rPr lang="zh-TW" altLang="en-US" sz="2000" dirty="0" smtClean="0">
                <a:latin typeface="+mj-lt"/>
              </a:rPr>
              <a:t>感應</a:t>
            </a:r>
            <a:endParaRPr lang="en-US" altLang="zh-TW" sz="20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 startAt="9"/>
            </a:pPr>
            <a:r>
              <a:rPr lang="en-US" altLang="zh-TW" sz="2000" dirty="0" smtClean="0">
                <a:latin typeface="+mj-lt"/>
              </a:rPr>
              <a:t>10</a:t>
            </a:r>
            <a:r>
              <a:rPr lang="zh-TW" altLang="en-US" sz="2000" dirty="0" smtClean="0">
                <a:latin typeface="+mj-lt"/>
              </a:rPr>
              <a:t>點半</a:t>
            </a:r>
            <a:endParaRPr lang="en-US" altLang="zh-TW" sz="20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 startAt="9"/>
            </a:pPr>
            <a:r>
              <a:rPr lang="en-US" altLang="zh-TW" sz="2000" dirty="0" smtClean="0">
                <a:latin typeface="+mj-lt"/>
              </a:rPr>
              <a:t>21</a:t>
            </a:r>
            <a:r>
              <a:rPr lang="zh-TW" altLang="en-US" sz="2000" dirty="0" smtClean="0">
                <a:latin typeface="+mj-lt"/>
              </a:rPr>
              <a:t>點</a:t>
            </a:r>
            <a:endParaRPr lang="en-US" altLang="zh-TW" sz="2000" dirty="0" smtClean="0">
              <a:latin typeface="+mj-lt"/>
            </a:endParaRPr>
          </a:p>
          <a:p>
            <a:pPr marL="868680" lvl="1" indent="-457200" algn="just">
              <a:buFont typeface="+mj-lt"/>
              <a:buAutoNum type="arabicPeriod" startAt="9"/>
            </a:pPr>
            <a:r>
              <a:rPr lang="zh-TW" altLang="en-US" sz="2000" dirty="0">
                <a:latin typeface="+mj-lt"/>
              </a:rPr>
              <a:t>記憶數字</a:t>
            </a:r>
            <a:endParaRPr lang="en-US" altLang="zh-TW" sz="2000" dirty="0">
              <a:latin typeface="+mj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16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5811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撲克牌活動教學組</a:t>
            </a:r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  </a:t>
            </a:r>
            <a:r>
              <a:rPr lang="en-US" altLang="zh-TW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434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79512" y="316591"/>
            <a:ext cx="8136904" cy="5128633"/>
          </a:xfrm>
        </p:spPr>
        <p:txBody>
          <a:bodyPr anchor="ctr">
            <a:normAutofit/>
          </a:bodyPr>
          <a:lstStyle/>
          <a:p>
            <a:pPr indent="-342900" algn="just"/>
            <a:r>
              <a:rPr lang="zh-TW" altLang="en-US" sz="2000" dirty="0" smtClean="0">
                <a:latin typeface="+mj-lt"/>
              </a:rPr>
              <a:t>遊戲設置：</a:t>
            </a:r>
            <a:endParaRPr lang="en-US" altLang="zh-TW" sz="2000" dirty="0" smtClean="0">
              <a:latin typeface="+mj-lt"/>
            </a:endParaRPr>
          </a:p>
          <a:p>
            <a:pPr marL="754380" lvl="1" indent="-457200" algn="just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隨意</a:t>
            </a:r>
            <a:r>
              <a:rPr lang="zh-TW" altLang="en-US" sz="1800" dirty="0">
                <a:latin typeface="+mj-lt"/>
              </a:rPr>
              <a:t>翻開一</a:t>
            </a:r>
            <a:r>
              <a:rPr lang="zh-TW" altLang="en-US" sz="1800" dirty="0" smtClean="0">
                <a:latin typeface="+mj-lt"/>
              </a:rPr>
              <a:t>張紙牌</a:t>
            </a:r>
            <a:r>
              <a:rPr lang="zh-TW" altLang="en-US" sz="1800" dirty="0">
                <a:latin typeface="+mj-lt"/>
              </a:rPr>
              <a:t>，放在桌子</a:t>
            </a:r>
            <a:r>
              <a:rPr lang="zh-TW" altLang="en-US" sz="1800" dirty="0" smtClean="0">
                <a:latin typeface="+mj-lt"/>
              </a:rPr>
              <a:t>中央</a:t>
            </a:r>
            <a:r>
              <a:rPr lang="zh-TW" altLang="en-US" sz="1800" dirty="0">
                <a:latin typeface="+mj-lt"/>
              </a:rPr>
              <a:t>作為</a:t>
            </a:r>
            <a:r>
              <a:rPr lang="zh-TW" altLang="en-US" sz="1800" dirty="0" smtClean="0">
                <a:latin typeface="+mj-lt"/>
              </a:rPr>
              <a:t>「</a:t>
            </a:r>
            <a:r>
              <a:rPr lang="zh-TW" altLang="en-US" sz="1800" dirty="0">
                <a:latin typeface="+mj-lt"/>
              </a:rPr>
              <a:t>中央牌堆」，並將</a:t>
            </a:r>
            <a:r>
              <a:rPr lang="zh-TW" altLang="en-US" sz="1800" dirty="0" smtClean="0">
                <a:latin typeface="+mj-lt"/>
              </a:rPr>
              <a:t>剩餘紙牌</a:t>
            </a:r>
            <a:r>
              <a:rPr lang="zh-TW" altLang="en-US" sz="1800" dirty="0">
                <a:latin typeface="+mj-lt"/>
              </a:rPr>
              <a:t>平均發給每位玩家（牌面朝下），以作為自己的「抽牌堆」。</a:t>
            </a:r>
          </a:p>
          <a:p>
            <a:pPr marL="754380" lvl="1" indent="-457200" algn="just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遊戲之初，</a:t>
            </a:r>
            <a:r>
              <a:rPr lang="zh-TW" altLang="en-US" sz="1800" dirty="0">
                <a:latin typeface="+mj-lt"/>
              </a:rPr>
              <a:t>所有玩家要從自己的抽牌堆最上層將牌拿到手上，手上的</a:t>
            </a:r>
            <a:r>
              <a:rPr lang="zh-TW" altLang="en-US" sz="1800" dirty="0" smtClean="0">
                <a:latin typeface="+mj-lt"/>
              </a:rPr>
              <a:t>牌即為「</a:t>
            </a:r>
            <a:r>
              <a:rPr lang="zh-TW" altLang="en-US" sz="1800" dirty="0">
                <a:latin typeface="+mj-lt"/>
              </a:rPr>
              <a:t>手牌」。唯有玩家手上的手牌，才可以出牌至中央牌堆</a:t>
            </a:r>
            <a:r>
              <a:rPr lang="zh-TW" altLang="en-US" sz="1800" dirty="0" smtClean="0">
                <a:latin typeface="+mj-lt"/>
              </a:rPr>
              <a:t>。</a:t>
            </a:r>
            <a:endParaRPr lang="en-US" altLang="zh-TW" sz="1800" dirty="0" smtClean="0">
              <a:latin typeface="+mj-lt"/>
            </a:endParaRPr>
          </a:p>
          <a:p>
            <a:pPr marL="754380" lvl="1" indent="-457200" algn="just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遊戲</a:t>
            </a:r>
            <a:r>
              <a:rPr lang="zh-TW" altLang="en-US" sz="1800" dirty="0">
                <a:latin typeface="+mj-lt"/>
              </a:rPr>
              <a:t>過程中玩家</a:t>
            </a:r>
            <a:r>
              <a:rPr lang="zh-TW" altLang="en-US" sz="1800" dirty="0" smtClean="0">
                <a:latin typeface="+mj-lt"/>
              </a:rPr>
              <a:t>可看</a:t>
            </a:r>
            <a:r>
              <a:rPr lang="zh-TW" altLang="en-US" sz="1800" dirty="0">
                <a:latin typeface="+mj-lt"/>
              </a:rPr>
              <a:t>手</a:t>
            </a:r>
            <a:r>
              <a:rPr lang="zh-TW" altLang="en-US" sz="1800" dirty="0" smtClean="0">
                <a:latin typeface="+mj-lt"/>
              </a:rPr>
              <a:t>中手牌決定</a:t>
            </a:r>
            <a:r>
              <a:rPr lang="zh-TW" altLang="en-US" sz="1800" dirty="0">
                <a:latin typeface="+mj-lt"/>
              </a:rPr>
              <a:t>是否出</a:t>
            </a:r>
            <a:r>
              <a:rPr lang="zh-TW" altLang="en-US" sz="1800" dirty="0" smtClean="0">
                <a:latin typeface="+mj-lt"/>
              </a:rPr>
              <a:t>牌，也能隨時</a:t>
            </a:r>
            <a:r>
              <a:rPr lang="zh-TW" altLang="en-US" sz="1800" dirty="0">
                <a:latin typeface="+mj-lt"/>
              </a:rPr>
              <a:t>從自己的抽牌堆再次抽牌，更</a:t>
            </a:r>
            <a:r>
              <a:rPr lang="zh-TW" altLang="en-US" sz="1800" dirty="0" smtClean="0">
                <a:latin typeface="+mj-lt"/>
              </a:rPr>
              <a:t>可連續</a:t>
            </a:r>
            <a:r>
              <a:rPr lang="zh-TW" altLang="en-US" sz="1800" dirty="0">
                <a:latin typeface="+mj-lt"/>
              </a:rPr>
              <a:t>抽牌，</a:t>
            </a:r>
            <a:r>
              <a:rPr lang="zh-TW" altLang="en-US" sz="1800" dirty="0" smtClean="0">
                <a:latin typeface="+mj-lt"/>
              </a:rPr>
              <a:t>但每次</a:t>
            </a:r>
            <a:r>
              <a:rPr lang="zh-TW" altLang="en-US" sz="1800" dirty="0">
                <a:latin typeface="+mj-lt"/>
              </a:rPr>
              <a:t>抽牌都只能抽起一張牌</a:t>
            </a:r>
            <a:r>
              <a:rPr lang="zh-TW" altLang="en-US" sz="1800" dirty="0" smtClean="0">
                <a:latin typeface="+mj-lt"/>
              </a:rPr>
              <a:t>。</a:t>
            </a:r>
            <a:endParaRPr lang="en-US" altLang="zh-TW" sz="1800" dirty="0" smtClean="0">
              <a:latin typeface="+mj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2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數字急轉彎</a:t>
            </a:r>
            <a:r>
              <a:rPr lang="zh-TW" altLang="en-US" sz="2400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067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79512" y="316591"/>
            <a:ext cx="8136904" cy="3600000"/>
          </a:xfrm>
        </p:spPr>
        <p:txBody>
          <a:bodyPr anchor="ctr">
            <a:normAutofit/>
          </a:bodyPr>
          <a:lstStyle/>
          <a:p>
            <a:pPr indent="-342900" algn="just"/>
            <a:r>
              <a:rPr lang="zh-TW" altLang="en-US" sz="2000" dirty="0" smtClean="0">
                <a:latin typeface="+mj-lt"/>
              </a:rPr>
              <a:t>遊戲流程：</a:t>
            </a:r>
            <a:endParaRPr lang="en-US" altLang="zh-TW" sz="2000" dirty="0" smtClean="0">
              <a:latin typeface="+mj-lt"/>
            </a:endParaRPr>
          </a:p>
          <a:p>
            <a:pPr marL="754380" lvl="1" indent="-457200" algn="just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出牌條件要</a:t>
            </a:r>
            <a:r>
              <a:rPr lang="zh-TW" altLang="en-US" sz="1800" dirty="0">
                <a:latin typeface="+mj-lt"/>
              </a:rPr>
              <a:t>看中央牌堆最</a:t>
            </a:r>
            <a:r>
              <a:rPr lang="zh-TW" altLang="en-US" sz="1800" dirty="0" smtClean="0">
                <a:latin typeface="+mj-lt"/>
              </a:rPr>
              <a:t>上面那張紙牌</a:t>
            </a:r>
            <a:r>
              <a:rPr lang="zh-TW" altLang="en-US" sz="1800" dirty="0">
                <a:latin typeface="+mj-lt"/>
              </a:rPr>
              <a:t>，將</a:t>
            </a:r>
            <a:r>
              <a:rPr lang="zh-TW" altLang="en-US" sz="1800" dirty="0" smtClean="0">
                <a:latin typeface="+mj-lt"/>
              </a:rPr>
              <a:t>該紙牌</a:t>
            </a:r>
            <a:r>
              <a:rPr lang="zh-TW" altLang="en-US" sz="1800" dirty="0">
                <a:latin typeface="+mj-lt"/>
              </a:rPr>
              <a:t>上的黃色數字與右上角或左下角的數字相加或相減，將</a:t>
            </a:r>
            <a:r>
              <a:rPr lang="zh-TW" altLang="en-US" sz="1800" dirty="0" smtClean="0">
                <a:latin typeface="+mj-lt"/>
              </a:rPr>
              <a:t>得到兩個</a:t>
            </a:r>
            <a:r>
              <a:rPr lang="zh-TW" altLang="en-US" sz="1800" dirty="0">
                <a:latin typeface="+mj-lt"/>
              </a:rPr>
              <a:t>數字，凡是黃字部分符合</a:t>
            </a:r>
            <a:r>
              <a:rPr lang="zh-TW" altLang="en-US" sz="1800" dirty="0" smtClean="0">
                <a:latin typeface="+mj-lt"/>
              </a:rPr>
              <a:t>這</a:t>
            </a:r>
            <a:r>
              <a:rPr lang="zh-TW" altLang="en-US" sz="1800" dirty="0">
                <a:latin typeface="+mj-lt"/>
              </a:rPr>
              <a:t>兩個</a:t>
            </a:r>
            <a:r>
              <a:rPr lang="zh-TW" altLang="en-US" sz="1800" dirty="0" smtClean="0">
                <a:latin typeface="+mj-lt"/>
              </a:rPr>
              <a:t>數字</a:t>
            </a:r>
            <a:r>
              <a:rPr lang="zh-TW" altLang="en-US" sz="1800" dirty="0">
                <a:latin typeface="+mj-lt"/>
              </a:rPr>
              <a:t>的</a:t>
            </a:r>
            <a:r>
              <a:rPr lang="zh-TW" altLang="en-US" sz="1800" dirty="0" smtClean="0">
                <a:latin typeface="+mj-lt"/>
              </a:rPr>
              <a:t>牌均可出牌。</a:t>
            </a:r>
            <a:endParaRPr lang="en-US" altLang="zh-TW" sz="1800" dirty="0" smtClean="0">
              <a:latin typeface="+mj-lt"/>
            </a:endParaRPr>
          </a:p>
          <a:p>
            <a:pPr marL="754380" lvl="1" indent="-457200" algn="just">
              <a:buFont typeface="+mj-lt"/>
              <a:buAutoNum type="arabicPeriod"/>
            </a:pPr>
            <a:r>
              <a:rPr lang="zh-TW" altLang="en-US" sz="1800" dirty="0" smtClean="0">
                <a:latin typeface="+mj-lt"/>
              </a:rPr>
              <a:t>須特別</a:t>
            </a:r>
            <a:r>
              <a:rPr lang="zh-TW" altLang="en-US" sz="1800" dirty="0">
                <a:latin typeface="+mj-lt"/>
              </a:rPr>
              <a:t>注意，遊戲不是回合制，只要有玩家手牌的黃色數字</a:t>
            </a:r>
            <a:r>
              <a:rPr lang="zh-TW" altLang="en-US" sz="1800" dirty="0" smtClean="0">
                <a:latin typeface="+mj-lt"/>
              </a:rPr>
              <a:t>符合該二數字</a:t>
            </a:r>
            <a:r>
              <a:rPr lang="zh-TW" altLang="en-US" sz="1800" dirty="0">
                <a:latin typeface="+mj-lt"/>
              </a:rPr>
              <a:t>中的其中一個，就可以儘快地出牌。出牌時，玩家必須喊出所出塑膠紙牌上面的黃色數字，而且一次只能</a:t>
            </a:r>
            <a:r>
              <a:rPr lang="zh-TW" altLang="en-US" sz="1800" dirty="0" smtClean="0">
                <a:latin typeface="+mj-lt"/>
              </a:rPr>
              <a:t>出一張</a:t>
            </a:r>
            <a:r>
              <a:rPr lang="zh-TW" altLang="en-US" sz="1800" dirty="0">
                <a:latin typeface="+mj-lt"/>
              </a:rPr>
              <a:t>牌</a:t>
            </a:r>
            <a:r>
              <a:rPr lang="zh-TW" altLang="en-US" sz="1800" dirty="0" smtClean="0">
                <a:latin typeface="+mj-lt"/>
              </a:rPr>
              <a:t>。（如下圖左）</a:t>
            </a:r>
            <a:endParaRPr lang="en-US" altLang="zh-TW" sz="1800" dirty="0" smtClean="0">
              <a:latin typeface="+mj-lt"/>
            </a:endParaRPr>
          </a:p>
          <a:p>
            <a:pPr marL="754380" lvl="1" indent="-457200" algn="just">
              <a:buFont typeface="+mj-lt"/>
              <a:buAutoNum type="arabicPeriod"/>
            </a:pPr>
            <a:r>
              <a:rPr lang="zh-TW" altLang="en-US" sz="1800" dirty="0">
                <a:latin typeface="+mj-lt"/>
              </a:rPr>
              <a:t>特殊</a:t>
            </a:r>
            <a:r>
              <a:rPr lang="zh-TW" altLang="en-US" sz="1800" dirty="0" smtClean="0">
                <a:latin typeface="+mj-lt"/>
              </a:rPr>
              <a:t>情況</a:t>
            </a:r>
            <a:endParaRPr lang="en-US" altLang="zh-TW" sz="1800" dirty="0" smtClean="0">
              <a:latin typeface="+mj-lt"/>
            </a:endParaRPr>
          </a:p>
          <a:p>
            <a:pPr lvl="2" indent="-342900" algn="just">
              <a:buFont typeface="Wingdings" panose="05000000000000000000" pitchFamily="2" charset="2"/>
              <a:buAutoNum type="circleNumWdWhitePlain"/>
            </a:pPr>
            <a:r>
              <a:rPr lang="zh-TW" altLang="en-US" sz="1600" dirty="0" smtClean="0">
                <a:latin typeface="+mj-lt"/>
              </a:rPr>
              <a:t>大於</a:t>
            </a:r>
            <a:r>
              <a:rPr lang="en-US" altLang="zh-TW" sz="1600" dirty="0" smtClean="0">
                <a:latin typeface="+mj-lt"/>
              </a:rPr>
              <a:t>10</a:t>
            </a:r>
            <a:r>
              <a:rPr lang="zh-TW" altLang="en-US" sz="1600" dirty="0" smtClean="0">
                <a:latin typeface="+mj-lt"/>
              </a:rPr>
              <a:t>：如果</a:t>
            </a:r>
            <a:r>
              <a:rPr lang="zh-TW" altLang="en-US" sz="1600" dirty="0">
                <a:latin typeface="+mj-lt"/>
              </a:rPr>
              <a:t>黃色數字在</a:t>
            </a:r>
            <a:r>
              <a:rPr lang="zh-TW" altLang="en-US" sz="1600" dirty="0" smtClean="0">
                <a:latin typeface="+mj-lt"/>
              </a:rPr>
              <a:t>加上數字</a:t>
            </a:r>
            <a:r>
              <a:rPr lang="zh-TW" altLang="en-US" sz="1600" dirty="0">
                <a:latin typeface="+mj-lt"/>
              </a:rPr>
              <a:t>後</a:t>
            </a:r>
            <a:r>
              <a:rPr lang="zh-TW" altLang="en-US" sz="1600" dirty="0" smtClean="0">
                <a:latin typeface="+mj-lt"/>
              </a:rPr>
              <a:t>大於</a:t>
            </a:r>
            <a:r>
              <a:rPr lang="en-US" altLang="zh-TW" sz="1600" dirty="0" smtClean="0">
                <a:latin typeface="+mj-lt"/>
              </a:rPr>
              <a:t>10</a:t>
            </a:r>
            <a:r>
              <a:rPr lang="zh-TW" altLang="en-US" sz="1600" dirty="0">
                <a:latin typeface="+mj-lt"/>
              </a:rPr>
              <a:t>，請直接</a:t>
            </a:r>
            <a:r>
              <a:rPr lang="zh-TW" altLang="en-US" sz="1600" dirty="0" smtClean="0">
                <a:latin typeface="+mj-lt"/>
              </a:rPr>
              <a:t>減去</a:t>
            </a:r>
            <a:r>
              <a:rPr lang="en-US" altLang="zh-TW" sz="1600" dirty="0" smtClean="0">
                <a:latin typeface="+mj-lt"/>
              </a:rPr>
              <a:t>10</a:t>
            </a:r>
            <a:r>
              <a:rPr lang="zh-TW" altLang="en-US" sz="1600" dirty="0">
                <a:latin typeface="+mj-lt"/>
              </a:rPr>
              <a:t>，所得數字就是下一個可以出牌的數字</a:t>
            </a:r>
            <a:r>
              <a:rPr lang="zh-TW" altLang="en-US" sz="1600" dirty="0" smtClean="0">
                <a:latin typeface="+mj-lt"/>
              </a:rPr>
              <a:t>。（如下圖中）</a:t>
            </a:r>
            <a:endParaRPr lang="en-US" altLang="zh-TW" sz="1600" dirty="0" smtClean="0">
              <a:latin typeface="+mj-lt"/>
            </a:endParaRPr>
          </a:p>
          <a:p>
            <a:pPr lvl="2" indent="-342900" algn="just">
              <a:buFont typeface="Wingdings" panose="05000000000000000000" pitchFamily="2" charset="2"/>
              <a:buAutoNum type="circleNumWdWhitePlain"/>
            </a:pPr>
            <a:r>
              <a:rPr lang="zh-TW" altLang="en-US" sz="1600" dirty="0" smtClean="0">
                <a:latin typeface="+mj-lt"/>
              </a:rPr>
              <a:t>小於</a:t>
            </a:r>
            <a:r>
              <a:rPr lang="en-US" altLang="zh-TW" sz="1600" dirty="0" smtClean="0">
                <a:latin typeface="+mj-lt"/>
              </a:rPr>
              <a:t>1</a:t>
            </a:r>
            <a:r>
              <a:rPr lang="zh-TW" altLang="en-US" sz="1600" dirty="0" smtClean="0">
                <a:latin typeface="+mj-lt"/>
              </a:rPr>
              <a:t>：如果</a:t>
            </a:r>
            <a:r>
              <a:rPr lang="zh-TW" altLang="en-US" sz="1600" dirty="0">
                <a:latin typeface="+mj-lt"/>
              </a:rPr>
              <a:t>黃色數字在</a:t>
            </a:r>
            <a:r>
              <a:rPr lang="zh-TW" altLang="en-US" sz="1600" dirty="0" smtClean="0">
                <a:latin typeface="+mj-lt"/>
              </a:rPr>
              <a:t>減去數字</a:t>
            </a:r>
            <a:r>
              <a:rPr lang="zh-TW" altLang="en-US" sz="1600" dirty="0">
                <a:latin typeface="+mj-lt"/>
              </a:rPr>
              <a:t>後</a:t>
            </a:r>
            <a:r>
              <a:rPr lang="zh-TW" altLang="en-US" sz="1600" dirty="0" smtClean="0">
                <a:latin typeface="+mj-lt"/>
              </a:rPr>
              <a:t>小於</a:t>
            </a:r>
            <a:r>
              <a:rPr lang="en-US" altLang="zh-TW" sz="1600" dirty="0" smtClean="0">
                <a:latin typeface="+mj-lt"/>
              </a:rPr>
              <a:t>1</a:t>
            </a:r>
            <a:r>
              <a:rPr lang="zh-TW" altLang="en-US" sz="1600" dirty="0">
                <a:latin typeface="+mj-lt"/>
              </a:rPr>
              <a:t>，請直接</a:t>
            </a:r>
            <a:r>
              <a:rPr lang="zh-TW" altLang="en-US" sz="1600" dirty="0" smtClean="0">
                <a:latin typeface="+mj-lt"/>
              </a:rPr>
              <a:t>加上</a:t>
            </a:r>
            <a:r>
              <a:rPr lang="en-US" altLang="zh-TW" sz="1600" dirty="0" smtClean="0">
                <a:latin typeface="+mj-lt"/>
              </a:rPr>
              <a:t>10</a:t>
            </a:r>
            <a:r>
              <a:rPr lang="zh-TW" altLang="en-US" sz="1600" dirty="0">
                <a:latin typeface="+mj-lt"/>
              </a:rPr>
              <a:t>，所得數字就是下一個可以出牌的數字</a:t>
            </a:r>
            <a:r>
              <a:rPr lang="zh-TW" altLang="en-US" sz="1600" dirty="0" smtClean="0">
                <a:latin typeface="+mj-lt"/>
              </a:rPr>
              <a:t>。（如下圖右）</a:t>
            </a:r>
            <a:endParaRPr lang="en-US" altLang="zh-TW" sz="1600" dirty="0" smtClean="0">
              <a:latin typeface="+mj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60432" y="6239053"/>
            <a:ext cx="6835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latin typeface="+mj-lt"/>
              </a:rPr>
              <a:t>2</a:t>
            </a:r>
            <a:endParaRPr lang="zh-TW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490285" y="0"/>
            <a:ext cx="553998" cy="4293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文鼎中特黑" panose="020B0609010101010101" pitchFamily="49" charset="-120"/>
                <a:ea typeface="文鼎中特黑" panose="020B0609010101010101" pitchFamily="49" charset="-120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數字急轉彎</a:t>
            </a:r>
            <a:r>
              <a:rPr lang="zh-TW" altLang="en-US" sz="2400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2400" dirty="0" smtClean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使用說明</a:t>
            </a:r>
            <a:endParaRPr lang="zh-TW" altLang="en-US" sz="2400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96273"/>
            <a:ext cx="2766931" cy="216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079053"/>
            <a:ext cx="2611695" cy="216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079053"/>
            <a:ext cx="272873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9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相鄰">
  <a:themeElements>
    <a:clrScheme name="相鄰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相鄰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1636</TotalTime>
  <Words>4020</Words>
  <Application>Microsoft Office PowerPoint</Application>
  <PresentationFormat>如螢幕大小 (4:3)</PresentationFormat>
  <Paragraphs>411</Paragraphs>
  <Slides>74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74</vt:i4>
      </vt:variant>
    </vt:vector>
  </HeadingPairs>
  <TitlesOfParts>
    <vt:vector size="75" baseType="lpstr">
      <vt:lpstr>相鄰</vt:lpstr>
      <vt:lpstr>臺北市立中崙高級中學 現藏桌遊目錄之 內容物與使用說明</vt:lpstr>
      <vt:lpstr>現藏桌遊</vt:lpstr>
      <vt:lpstr>3D金塔積木組</vt:lpstr>
      <vt:lpstr>3D金塔積木組</vt:lpstr>
      <vt:lpstr>PowerPoint 簡報</vt:lpstr>
      <vt:lpstr>7 Ate 10（數字急轉彎）</vt:lpstr>
      <vt:lpstr>7 Ate 10（數字急轉彎）</vt:lpstr>
      <vt:lpstr>PowerPoint 簡報</vt:lpstr>
      <vt:lpstr>PowerPoint 簡報</vt:lpstr>
      <vt:lpstr>PowerPoint 簡報</vt:lpstr>
      <vt:lpstr>Blokus（格格不入）</vt:lpstr>
      <vt:lpstr>Blokus（格格不入）</vt:lpstr>
      <vt:lpstr>PowerPoint 簡報</vt:lpstr>
      <vt:lpstr>Card Line（知識線 環球旅行篇）</vt:lpstr>
      <vt:lpstr>Card Line（知識線 環球旅行篇）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Clever Cube（巧妙立體）</vt:lpstr>
      <vt:lpstr>Clever Cube（巧妙立體）</vt:lpstr>
      <vt:lpstr>PowerPoint 簡報</vt:lpstr>
      <vt:lpstr>Manila（馬尼拉）</vt:lpstr>
      <vt:lpstr>Manila（馬尼拉）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Monopoly（地產大亨）</vt:lpstr>
      <vt:lpstr>Monopoly（地產大亨）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Pentago（旋轉五子棋）</vt:lpstr>
      <vt:lpstr>Pentago（旋轉五子棋）</vt:lpstr>
      <vt:lpstr>PowerPoint 簡報</vt:lpstr>
      <vt:lpstr>Smart Driver（塞車時間）</vt:lpstr>
      <vt:lpstr>Smart Driver（塞車時間）</vt:lpstr>
      <vt:lpstr>PowerPoint 簡報</vt:lpstr>
      <vt:lpstr>Spin．Out</vt:lpstr>
      <vt:lpstr>Spin．Out</vt:lpstr>
      <vt:lpstr>PowerPoint 簡報</vt:lpstr>
      <vt:lpstr>Whoa! Dominoes（骨牌接龍）</vt:lpstr>
      <vt:lpstr>Whoa! Dominoes（骨牌接龍）</vt:lpstr>
      <vt:lpstr>PowerPoint 簡報</vt:lpstr>
      <vt:lpstr>大師藝術拼圖：蜥蜴拼圖</vt:lpstr>
      <vt:lpstr>大師藝術拼圖：蜥蜴拼圖</vt:lpstr>
      <vt:lpstr>PowerPoint 簡報</vt:lpstr>
      <vt:lpstr>全等接龍</vt:lpstr>
      <vt:lpstr>全等接龍</vt:lpstr>
      <vt:lpstr>PowerPoint 簡報</vt:lpstr>
      <vt:lpstr>PowerPoint 簡報</vt:lpstr>
      <vt:lpstr>角力棋</vt:lpstr>
      <vt:lpstr>角力棋</vt:lpstr>
      <vt:lpstr>PowerPoint 簡報</vt:lpstr>
      <vt:lpstr>走過，臺灣</vt:lpstr>
      <vt:lpstr>走過，臺灣</vt:lpstr>
      <vt:lpstr>PowerPoint 簡報</vt:lpstr>
      <vt:lpstr>撲克牌活動教學組</vt:lpstr>
      <vt:lpstr>撲克牌活動教學組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桌遊內容物與使用說明</dc:title>
  <dc:creator>zlsh</dc:creator>
  <cp:lastModifiedBy>zlsh</cp:lastModifiedBy>
  <cp:revision>224</cp:revision>
  <dcterms:created xsi:type="dcterms:W3CDTF">2017-08-04T03:22:23Z</dcterms:created>
  <dcterms:modified xsi:type="dcterms:W3CDTF">2017-09-06T06:25:12Z</dcterms:modified>
</cp:coreProperties>
</file>