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3+l18fkvGu+o8hh2f590kEX5I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1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0164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128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容与标题">
  <p:cSld name="1_内容与标题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128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>
            <a:spLocks noGrp="1"/>
          </p:cNvSpPr>
          <p:nvPr>
            <p:ph type="pic" idx="3"/>
          </p:nvPr>
        </p:nvSpPr>
        <p:spPr>
          <a:xfrm>
            <a:off x="571472" y="1571612"/>
            <a:ext cx="2456364" cy="232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>
            <a:spLocks noGrp="1"/>
          </p:cNvSpPr>
          <p:nvPr>
            <p:ph type="pic" idx="4"/>
          </p:nvPr>
        </p:nvSpPr>
        <p:spPr>
          <a:xfrm>
            <a:off x="571472" y="4071942"/>
            <a:ext cx="2456364" cy="232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/>
          <p:nvPr/>
        </p:nvSpPr>
        <p:spPr>
          <a:xfrm>
            <a:off x="262025" y="304850"/>
            <a:ext cx="87492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7200" b="1">
                <a:solidFill>
                  <a:schemeClr val="dk1"/>
                </a:solidFill>
              </a:rPr>
              <a:t>110學年度</a:t>
            </a:r>
            <a:r>
              <a:rPr lang="en-US"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圖書館</a:t>
            </a:r>
            <a:endParaRPr sz="7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>
                <a:solidFill>
                  <a:schemeClr val="dk1"/>
                </a:solidFill>
              </a:rPr>
              <a:t>        </a:t>
            </a:r>
            <a:r>
              <a:rPr lang="en-US"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小義工招募</a:t>
            </a:r>
            <a:endParaRPr sz="7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357149" y="4929200"/>
            <a:ext cx="46440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讀者服務組</a:t>
            </a:r>
            <a:endParaRPr sz="4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1" descr="教育3_01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842" b="27842"/>
          <a:stretch/>
        </p:blipFill>
        <p:spPr>
          <a:xfrm>
            <a:off x="0" y="0"/>
            <a:ext cx="9144000" cy="12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1"/>
          <p:cNvSpPr/>
          <p:nvPr/>
        </p:nvSpPr>
        <p:spPr>
          <a:xfrm>
            <a:off x="225934" y="214290"/>
            <a:ext cx="5989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1C1C1C"/>
                </a:solidFill>
              </a:rPr>
              <a:t>8</a:t>
            </a:r>
            <a:r>
              <a:rPr lang="en-US" sz="44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.	</a:t>
            </a:r>
            <a:r>
              <a:rPr lang="en-US" sz="4400" b="1">
                <a:solidFill>
                  <a:srgbClr val="1C1C1C"/>
                </a:solidFill>
              </a:rPr>
              <a:t>小</a:t>
            </a:r>
            <a:r>
              <a:rPr lang="en-US" sz="44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義工福利</a:t>
            </a:r>
            <a:endParaRPr sz="4400" b="1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"/>
          <p:cNvSpPr txBox="1"/>
          <p:nvPr/>
        </p:nvSpPr>
        <p:spPr>
          <a:xfrm>
            <a:off x="451800" y="1612725"/>
            <a:ext cx="86922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志願服務工作為無給職。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</a:t>
            </a:r>
            <a:r>
              <a:rPr lang="en-US" sz="3600">
                <a:solidFill>
                  <a:schemeClr val="dk1"/>
                </a:solidFill>
              </a:rPr>
              <a:t>小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義工本人總借書為五本，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借期兩週。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可累計公共服務時數。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	優先參與圖書館之舉辦活動。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	表現優良者，予以記功嘉獎等獎勵。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/>
          <p:nvPr/>
        </p:nvSpPr>
        <p:spPr>
          <a:xfrm>
            <a:off x="214282" y="1143830"/>
            <a:ext cx="6535764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lang="en-US" sz="1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THANKS!</a:t>
            </a:r>
            <a:endParaRPr sz="1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2"/>
          <p:cNvSpPr/>
          <p:nvPr/>
        </p:nvSpPr>
        <p:spPr>
          <a:xfrm>
            <a:off x="117900" y="5214025"/>
            <a:ext cx="47694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讀者服務組</a:t>
            </a:r>
            <a:r>
              <a:rPr lang="en-US" sz="3000">
                <a:solidFill>
                  <a:schemeClr val="lt1"/>
                </a:solidFill>
              </a:rPr>
              <a:t>歡迎你喔!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" descr="教育3_01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0305" b="30305"/>
          <a:stretch/>
        </p:blipFill>
        <p:spPr>
          <a:xfrm>
            <a:off x="0" y="0"/>
            <a:ext cx="9144000" cy="128586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/>
          <p:nvPr/>
        </p:nvSpPr>
        <p:spPr>
          <a:xfrm>
            <a:off x="1786634" y="214290"/>
            <a:ext cx="5989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圖書館</a:t>
            </a:r>
            <a:r>
              <a:rPr lang="en-US" sz="4400" b="1">
                <a:solidFill>
                  <a:schemeClr val="dk1"/>
                </a:solidFill>
              </a:rPr>
              <a:t>小</a:t>
            </a: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義工招募辦法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1455650" y="1377900"/>
            <a:ext cx="2890500" cy="38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1.主旨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1455650" y="1999988"/>
            <a:ext cx="2890500" cy="38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2.遴選對象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1455650" y="2622075"/>
            <a:ext cx="2890500" cy="38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3.遴選方式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1412050" y="3218863"/>
            <a:ext cx="2890500" cy="38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4.報名時間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1412050" y="3866250"/>
            <a:ext cx="2890500" cy="38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5.服務</a:t>
            </a:r>
            <a:r>
              <a:rPr lang="en-US" sz="2400">
                <a:solidFill>
                  <a:schemeClr val="lt1"/>
                </a:solidFill>
              </a:rPr>
              <a:t>項目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1412050" y="4556750"/>
            <a:ext cx="2890500" cy="38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6.服務</a:t>
            </a:r>
            <a:r>
              <a:rPr lang="en-US" sz="2400">
                <a:solidFill>
                  <a:schemeClr val="lt1"/>
                </a:solidFill>
              </a:rPr>
              <a:t>時間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1412050" y="5210725"/>
            <a:ext cx="2890500" cy="38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lang="en-US" sz="2400">
                <a:solidFill>
                  <a:schemeClr val="lt1"/>
                </a:solidFill>
              </a:rPr>
              <a:t>小義工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服務</a:t>
            </a:r>
            <a:r>
              <a:rPr lang="en-US" sz="2400">
                <a:solidFill>
                  <a:schemeClr val="lt1"/>
                </a:solidFill>
              </a:rPr>
              <a:t>守則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412050" y="5807525"/>
            <a:ext cx="2890500" cy="38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8.小義工福利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 descr="教育3_01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843" b="27843"/>
          <a:stretch/>
        </p:blipFill>
        <p:spPr>
          <a:xfrm>
            <a:off x="0" y="0"/>
            <a:ext cx="9144000" cy="128586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/>
          <p:nvPr/>
        </p:nvSpPr>
        <p:spPr>
          <a:xfrm>
            <a:off x="225934" y="214290"/>
            <a:ext cx="598914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主旨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1686025" y="1409100"/>
            <a:ext cx="74049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培養學生積極主動服務學校，回饋社會之精神。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充實圖書館人力資源，協助推動圖書館業務，強化服務效能。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增進學生利用圖書館之能力。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3" descr="study103.jp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2618" b="2618"/>
          <a:stretch/>
        </p:blipFill>
        <p:spPr>
          <a:xfrm>
            <a:off x="0" y="5037675"/>
            <a:ext cx="1560600" cy="14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教育3_01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842" b="27842"/>
          <a:stretch/>
        </p:blipFill>
        <p:spPr>
          <a:xfrm>
            <a:off x="0" y="0"/>
            <a:ext cx="9144000" cy="12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/>
          <p:nvPr/>
        </p:nvSpPr>
        <p:spPr>
          <a:xfrm>
            <a:off x="225934" y="214290"/>
            <a:ext cx="5989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遴選對象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4" descr="study032.jpg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15097" r="15103"/>
          <a:stretch/>
        </p:blipFill>
        <p:spPr>
          <a:xfrm>
            <a:off x="113925" y="5058501"/>
            <a:ext cx="1832700" cy="17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/>
          <p:nvPr/>
        </p:nvSpPr>
        <p:spPr>
          <a:xfrm>
            <a:off x="1705075" y="1391975"/>
            <a:ext cx="7621200" cy="3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1.本校在學學生。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2.具服務熱忱及負責的工作態度。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3.須經班導師、家長同意。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4.須參加本館舉辦之</a:t>
            </a:r>
            <a:r>
              <a:rPr lang="en-US" sz="3600">
                <a:solidFill>
                  <a:schemeClr val="dk1"/>
                </a:solidFill>
              </a:rPr>
              <a:t>小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義工講習。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4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 descr="教育3_01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842" b="27842"/>
          <a:stretch/>
        </p:blipFill>
        <p:spPr>
          <a:xfrm>
            <a:off x="0" y="0"/>
            <a:ext cx="9144000" cy="12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/>
          <p:nvPr/>
        </p:nvSpPr>
        <p:spPr>
          <a:xfrm>
            <a:off x="225934" y="214290"/>
            <a:ext cx="5989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3.遴選方式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0" y="1532975"/>
            <a:ext cx="9369900" cy="5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圖書館</a:t>
            </a:r>
            <a:r>
              <a:rPr lang="en-US" sz="3600">
                <a:solidFill>
                  <a:schemeClr val="dk1"/>
                </a:solidFill>
              </a:rPr>
              <a:t>於開學後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印發</a:t>
            </a:r>
            <a:r>
              <a:rPr lang="en-US" sz="3600">
                <a:solidFill>
                  <a:schemeClr val="dk1"/>
                </a:solidFill>
              </a:rPr>
              <a:t>小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義工實施方法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及報名表，</a:t>
            </a:r>
            <a:r>
              <a:rPr lang="en-US" sz="3600">
                <a:solidFill>
                  <a:schemeClr val="dk1"/>
                </a:solidFill>
              </a:rPr>
              <a:t>請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於</a:t>
            </a:r>
            <a:r>
              <a:rPr lang="en-US" sz="3600" b="0" i="0" u="none" strike="noStrike" cap="none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9月17日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前繳回圖書館。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圖書館辦理</a:t>
            </a:r>
            <a:r>
              <a:rPr lang="en-US" sz="3600">
                <a:solidFill>
                  <a:schemeClr val="dk1"/>
                </a:solidFill>
              </a:rPr>
              <a:t>小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義工面試</a:t>
            </a:r>
            <a:r>
              <a:rPr lang="en-US" sz="3600">
                <a:solidFill>
                  <a:schemeClr val="dk1"/>
                </a:solidFill>
              </a:rPr>
              <a:t>與講習，甄選</a:t>
            </a:r>
            <a:endParaRPr sz="3600">
              <a:solidFill>
                <a:schemeClr val="dk1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面試時間、地點另行公佈。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試用一週後，挑選合格者。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	未錄取者由圖書館編列名冊，列入候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補名單，遇缺遞補。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	各班圖書股長可優先登記報名。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 descr="教育3_01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842" b="27842"/>
          <a:stretch/>
        </p:blipFill>
        <p:spPr>
          <a:xfrm>
            <a:off x="0" y="0"/>
            <a:ext cx="9144000" cy="12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225934" y="214290"/>
            <a:ext cx="5989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4.報名時間</a:t>
            </a: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879675" y="3898700"/>
            <a:ext cx="70404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>
                <a:solidFill>
                  <a:schemeClr val="dk1"/>
                </a:solidFill>
              </a:rPr>
              <a:t>開學~9/17日</a:t>
            </a:r>
            <a:endParaRPr sz="3600">
              <a:solidFill>
                <a:schemeClr val="dk1"/>
              </a:solidFill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報名表請由導師、家長簽章後，於</a:t>
            </a:r>
            <a:r>
              <a:rPr lang="en-US" sz="3600" b="0" i="0" u="none" strike="noStrike" cap="none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9 月 17 日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之前繳回圖書館。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6" descr="study103.jp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2615" b="2623"/>
          <a:stretch/>
        </p:blipFill>
        <p:spPr>
          <a:xfrm>
            <a:off x="857224" y="1571612"/>
            <a:ext cx="2456400" cy="23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 descr="教育3_01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842" b="27842"/>
          <a:stretch/>
        </p:blipFill>
        <p:spPr>
          <a:xfrm>
            <a:off x="0" y="0"/>
            <a:ext cx="9144000" cy="12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/>
          <p:nvPr/>
        </p:nvSpPr>
        <p:spPr>
          <a:xfrm>
            <a:off x="225934" y="214290"/>
            <a:ext cx="5989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</a:rPr>
              <a:t>5</a:t>
            </a: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服務項目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1822725" y="1532975"/>
            <a:ext cx="66069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環境整理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書架整理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圖書加工作業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	催還逾期圖書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	圖書推廣活動(小小說書人)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	編輯「立足中崙放眼國際」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	其他交辦事項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8" descr="study103.jp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2615" b="2623"/>
          <a:stretch/>
        </p:blipFill>
        <p:spPr>
          <a:xfrm>
            <a:off x="116750" y="5572205"/>
            <a:ext cx="1357200" cy="12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9" descr="教育3_01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842" b="27842"/>
          <a:stretch/>
        </p:blipFill>
        <p:spPr>
          <a:xfrm>
            <a:off x="0" y="0"/>
            <a:ext cx="9144000" cy="12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/>
          <p:nvPr/>
        </p:nvSpPr>
        <p:spPr>
          <a:xfrm>
            <a:off x="225934" y="214290"/>
            <a:ext cx="5989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</a:rPr>
              <a:t>6</a:t>
            </a: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服務時間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1594875" y="3975800"/>
            <a:ext cx="69948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</a:pPr>
            <a:r>
              <a:rPr lang="en-US" sz="3600">
                <a:solidFill>
                  <a:schemeClr val="dk1"/>
                </a:solidFill>
              </a:rPr>
              <a:t>每學期甄選一次，服務一學期。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36195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週一至週五中午12:30~13:00，如有需要則另外安排時間。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9" descr="study103.jp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2615" b="2623"/>
          <a:stretch/>
        </p:blipFill>
        <p:spPr>
          <a:xfrm>
            <a:off x="116724" y="1532987"/>
            <a:ext cx="2456400" cy="23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0" descr="教育3_01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842" b="27842"/>
          <a:stretch/>
        </p:blipFill>
        <p:spPr>
          <a:xfrm>
            <a:off x="0" y="0"/>
            <a:ext cx="9144000" cy="12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/>
          <p:nvPr/>
        </p:nvSpPr>
        <p:spPr>
          <a:xfrm>
            <a:off x="225934" y="214290"/>
            <a:ext cx="5989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1C1C1C"/>
                </a:solidFill>
              </a:rPr>
              <a:t>7</a:t>
            </a:r>
            <a:r>
              <a:rPr lang="en-US" sz="44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.	</a:t>
            </a:r>
            <a:r>
              <a:rPr lang="en-US" sz="4400" b="1">
                <a:solidFill>
                  <a:srgbClr val="1C1C1C"/>
                </a:solidFill>
              </a:rPr>
              <a:t>小</a:t>
            </a:r>
            <a:r>
              <a:rPr lang="en-US" sz="44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義工服務守則</a:t>
            </a:r>
            <a:endParaRPr sz="4400" b="1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296200" y="1532975"/>
            <a:ext cx="8847900" cy="5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持續的工作熱誠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無怨無悔的奉獻情神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遵守圖書館各項規定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	不遲到早退，不克前來執勤時，必須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事先通知館方。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	凡怠忽職責、行為不良，有損圖書館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聲譽者，得撤銷</a:t>
            </a:r>
            <a:r>
              <a:rPr lang="en-US" sz="3600">
                <a:solidFill>
                  <a:schemeClr val="dk1"/>
                </a:solidFill>
              </a:rPr>
              <a:t>小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義工資格，並通知班導師。圖書館另由候補名單中遞補缺額。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36C0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如螢幕大小 (4:3)</PresentationFormat>
  <Paragraphs>75</Paragraphs>
  <Slides>11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modified xsi:type="dcterms:W3CDTF">2022-03-27T09:09:29Z</dcterms:modified>
</cp:coreProperties>
</file>