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46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E7DA3-0FC9-4D82-B764-ACA36674D3AA}" type="datetimeFigureOut">
              <a:rPr lang="zh-TW" altLang="en-US" smtClean="0"/>
              <a:t>2025/4/7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7625A-5BFF-4055-9484-C4BC0DD983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37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2051520"/>
            <a:ext cx="2914650" cy="14155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3742267"/>
            <a:ext cx="2400300" cy="16876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9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59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79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99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1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38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58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D1B-2D31-42CC-84BB-CB4C364CAA89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8BBF-3004-4D46-B5E2-57313B4B3E0A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6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025" y="264467"/>
            <a:ext cx="771525" cy="56348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450" y="264467"/>
            <a:ext cx="2257425" cy="563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B809-90E4-4896-8320-C29F587DADD9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6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82CB7-2EBC-4D8F-A01C-9CA48EDC141F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6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68" y="4243682"/>
            <a:ext cx="2914650" cy="131162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68" y="2799057"/>
            <a:ext cx="2914650" cy="144462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98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396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5954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793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992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190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389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5877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BD26-652B-4D3E-B36F-242723586786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0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1" y="1540935"/>
            <a:ext cx="1514475" cy="435833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3075" y="1540935"/>
            <a:ext cx="1514475" cy="435833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1B64-D6F9-432A-A9AB-0E16DDBB033C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3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1" y="1478257"/>
            <a:ext cx="1515070" cy="61606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451" y="2094324"/>
            <a:ext cx="1515070" cy="380494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1884" y="1478257"/>
            <a:ext cx="1515666" cy="61606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9847" indent="0">
              <a:buNone/>
              <a:defRPr sz="1800" b="1"/>
            </a:lvl2pPr>
            <a:lvl3pPr marL="839694" indent="0">
              <a:buNone/>
              <a:defRPr sz="1700" b="1"/>
            </a:lvl3pPr>
            <a:lvl4pPr marL="1259540" indent="0">
              <a:buNone/>
              <a:defRPr sz="1500" b="1"/>
            </a:lvl4pPr>
            <a:lvl5pPr marL="1679387" indent="0">
              <a:buNone/>
              <a:defRPr sz="1500" b="1"/>
            </a:lvl5pPr>
            <a:lvl6pPr marL="2099234" indent="0">
              <a:buNone/>
              <a:defRPr sz="1500" b="1"/>
            </a:lvl6pPr>
            <a:lvl7pPr marL="2519081" indent="0">
              <a:buNone/>
              <a:defRPr sz="1500" b="1"/>
            </a:lvl7pPr>
            <a:lvl8pPr marL="2938927" indent="0">
              <a:buNone/>
              <a:defRPr sz="1500" b="1"/>
            </a:lvl8pPr>
            <a:lvl9pPr marL="33587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1884" y="2094324"/>
            <a:ext cx="1515666" cy="380494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3B1B-1672-4D28-B7C0-A152E6E2A4F9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4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88A7-B7E7-473B-B8BD-017078B1FFC6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8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13B3-6134-4293-BBB9-0E1935B3C831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62937"/>
            <a:ext cx="1128118" cy="1119011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644" y="262938"/>
            <a:ext cx="1916906" cy="5636331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" y="1381949"/>
            <a:ext cx="1128118" cy="4517320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9956-FE79-40C3-8552-DBE6A83646FB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1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108" y="4622800"/>
            <a:ext cx="2057400" cy="54574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2108" y="590079"/>
            <a:ext cx="2057400" cy="3962400"/>
          </a:xfrm>
        </p:spPr>
        <p:txBody>
          <a:bodyPr/>
          <a:lstStyle>
            <a:lvl1pPr marL="0" indent="0">
              <a:buNone/>
              <a:defRPr sz="2900"/>
            </a:lvl1pPr>
            <a:lvl2pPr marL="419847" indent="0">
              <a:buNone/>
              <a:defRPr sz="2600"/>
            </a:lvl2pPr>
            <a:lvl3pPr marL="839694" indent="0">
              <a:buNone/>
              <a:defRPr sz="2200"/>
            </a:lvl3pPr>
            <a:lvl4pPr marL="1259540" indent="0">
              <a:buNone/>
              <a:defRPr sz="1800"/>
            </a:lvl4pPr>
            <a:lvl5pPr marL="1679387" indent="0">
              <a:buNone/>
              <a:defRPr sz="1800"/>
            </a:lvl5pPr>
            <a:lvl6pPr marL="2099234" indent="0">
              <a:buNone/>
              <a:defRPr sz="1800"/>
            </a:lvl6pPr>
            <a:lvl7pPr marL="2519081" indent="0">
              <a:buNone/>
              <a:defRPr sz="1800"/>
            </a:lvl7pPr>
            <a:lvl8pPr marL="2938927" indent="0">
              <a:buNone/>
              <a:defRPr sz="1800"/>
            </a:lvl8pPr>
            <a:lvl9pPr marL="3358774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108" y="5168548"/>
            <a:ext cx="2057400" cy="775052"/>
          </a:xfrm>
        </p:spPr>
        <p:txBody>
          <a:bodyPr/>
          <a:lstStyle>
            <a:lvl1pPr marL="0" indent="0">
              <a:buNone/>
              <a:defRPr sz="1300"/>
            </a:lvl1pPr>
            <a:lvl2pPr marL="419847" indent="0">
              <a:buNone/>
              <a:defRPr sz="1100"/>
            </a:lvl2pPr>
            <a:lvl3pPr marL="839694" indent="0">
              <a:buNone/>
              <a:defRPr sz="900"/>
            </a:lvl3pPr>
            <a:lvl4pPr marL="1259540" indent="0">
              <a:buNone/>
              <a:defRPr sz="800"/>
            </a:lvl4pPr>
            <a:lvl5pPr marL="1679387" indent="0">
              <a:buNone/>
              <a:defRPr sz="800"/>
            </a:lvl5pPr>
            <a:lvl6pPr marL="2099234" indent="0">
              <a:buNone/>
              <a:defRPr sz="800"/>
            </a:lvl6pPr>
            <a:lvl7pPr marL="2519081" indent="0">
              <a:buNone/>
              <a:defRPr sz="800"/>
            </a:lvl7pPr>
            <a:lvl8pPr marL="2938927" indent="0">
              <a:buNone/>
              <a:defRPr sz="800"/>
            </a:lvl8pPr>
            <a:lvl9pPr marL="3358774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D5D9-FE67-424F-8505-C06798AF9E8A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3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50" y="264466"/>
            <a:ext cx="3086100" cy="1100667"/>
          </a:xfrm>
          <a:prstGeom prst="rect">
            <a:avLst/>
          </a:prstGeom>
        </p:spPr>
        <p:txBody>
          <a:bodyPr vert="horz" lIns="83969" tIns="41985" rIns="83969" bIns="419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" y="1540935"/>
            <a:ext cx="3086100" cy="4358334"/>
          </a:xfrm>
          <a:prstGeom prst="rect">
            <a:avLst/>
          </a:prstGeom>
        </p:spPr>
        <p:txBody>
          <a:bodyPr vert="horz" lIns="83969" tIns="41985" rIns="83969" bIns="419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1" y="6120930"/>
            <a:ext cx="800100" cy="351602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9694"/>
            <a:fld id="{05854065-B296-4E57-B376-2FD7B688B880}" type="datetime1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 defTabSz="839694"/>
              <a:t>4/7/2025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1575" y="6120930"/>
            <a:ext cx="1085850" cy="351602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9694"/>
            <a:r>
              <a:rPr lang="en-US">
                <a:solidFill>
                  <a:prstClr val="black">
                    <a:tint val="75000"/>
                  </a:prstClr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7451" y="6120930"/>
            <a:ext cx="800100" cy="351602"/>
          </a:xfrm>
          <a:prstGeom prst="rect">
            <a:avLst/>
          </a:prstGeom>
        </p:spPr>
        <p:txBody>
          <a:bodyPr vert="horz" lIns="83969" tIns="41985" rIns="83969" bIns="4198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3969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3969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4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839694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4885" indent="-314885" algn="l" defTabSz="83969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51" indent="-262404" algn="l" defTabSz="83969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61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64" indent="-209923" algn="l" defTabSz="839694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89310" indent="-209923" algn="l" defTabSz="839694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15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004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8851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697" indent="-209923" algn="l" defTabSz="839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6266" y="318628"/>
            <a:ext cx="5736356" cy="9365984"/>
          </a:xfrm>
          <a:prstGeom prst="rect">
            <a:avLst/>
          </a:prstGeom>
        </p:spPr>
        <p:txBody>
          <a:bodyPr wrap="square" lIns="83964" tIns="41982" rIns="83964" bIns="41982">
            <a:spAutoFit/>
          </a:bodyPr>
          <a:lstStyle/>
          <a:p>
            <a:pPr indent="67055" algn="ctr" defTabSz="839641">
              <a:lnSpc>
                <a:spcPct val="150000"/>
              </a:lnSpc>
            </a:pPr>
            <a:r>
              <a:rPr lang="en-US" altLang="zh-TW" sz="17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_________________________</a:t>
            </a:r>
            <a:r>
              <a:rPr lang="zh-HK" altLang="zh-TW" sz="17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社團</a:t>
            </a:r>
            <a:r>
              <a:rPr lang="zh-TW" altLang="zh-TW" sz="17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組織章程</a:t>
            </a:r>
            <a:r>
              <a:rPr lang="zh-TW" altLang="en-US" sz="17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endParaRPr lang="en-US" altLang="zh-TW" sz="17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zh-TW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一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章 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【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成立宗旨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】</a:t>
            </a:r>
            <a:r>
              <a:rPr lang="en-US" altLang="zh-TW" sz="13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</a:t>
            </a:r>
            <a:r>
              <a:rPr lang="zh-TW" altLang="en-US" sz="13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可為社團簡史</a:t>
            </a:r>
            <a:r>
              <a:rPr lang="en-US" altLang="zh-TW" sz="13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)</a:t>
            </a:r>
          </a:p>
          <a:p>
            <a:pPr defTabSz="839641">
              <a:lnSpc>
                <a:spcPct val="150000"/>
              </a:lnSpc>
            </a:pPr>
            <a:endParaRPr lang="en-US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zh-TW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3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 </a:t>
            </a:r>
          </a:p>
          <a:p>
            <a:pPr defTabSz="839641">
              <a:lnSpc>
                <a:spcPct val="150000"/>
              </a:lnSpc>
            </a:pPr>
            <a:endParaRPr lang="en-US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en-US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en-US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二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章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【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會員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】</a:t>
            </a: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第一條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入社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舉凡本校一、二年級各班之學生皆可入社。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需完成校內正式入社程序（社團甄選或線上選社）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第二條 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退（轉）社 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加入本社之後，若因興趣不合、課業壓力等緣由要求退（轉）社，依照本校高中部社團管理退（轉）社規定及相關時程辦理。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第三條 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幹部選舉辦法</a:t>
            </a:r>
            <a:endParaRPr lang="en-US" altLang="zh-TW" sz="1100" b="1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高一社員可依照自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身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能力、興趣等方面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，填選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三個幹部志願序。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依照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個人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的志願序完成該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幹部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職位所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被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指派的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作業任務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，並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交由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現任幹部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確認執行成果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社課舉行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正副社長及幹部普選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，高二幹部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公布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作業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任務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表現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優劣及其在社團中各方面之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能力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和對社團事務的參與程度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由全體社員無記名票選決議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下一屆的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正副社長及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幹部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名單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</a:t>
            </a:r>
            <a:endParaRPr lang="zh-TW" altLang="en-US" sz="1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第四條   </a:t>
            </a:r>
            <a:r>
              <a:rPr lang="zh-TW" altLang="zh-TW" sz="11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幹部</a:t>
            </a:r>
            <a:r>
              <a:rPr lang="zh-TW" altLang="en-US" sz="11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罷免及補選</a:t>
            </a:r>
            <a:r>
              <a:rPr lang="zh-TW" altLang="zh-TW" sz="11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辦法</a:t>
            </a:r>
            <a:endParaRPr lang="en-US" altLang="zh-TW" sz="11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社團幹部如有以下之情事得予以罷免：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(1)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未積極參與社團事務，因個人因素未出席社團重要會議達三次。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(2)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身為幹部嚴重失職，未能完成被交付的任務或活動執行上具有重大瑕疵，如未能妥善安排活動分工、帳務不清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...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等。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(3)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不具備領導能力，未能積極督導社團幹部確實執行任務，或無法為社團籌劃具有學習意義的社團活動 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(4)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因個人行為被校方懲處記過。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提出罷免的程序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…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門檻</a:t>
            </a:r>
            <a:r>
              <a:rPr lang="en-US" altLang="zh-TW" sz="11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…(</a:t>
            </a:r>
            <a:r>
              <a:rPr lang="zh-TW" altLang="en-US" sz="11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各社開會討論自訂</a:t>
            </a:r>
            <a:r>
              <a:rPr lang="en-US" altLang="zh-TW" sz="11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)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幹部補選</a:t>
            </a:r>
            <a:r>
              <a:rPr lang="en-US" altLang="zh-TW" sz="11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…(</a:t>
            </a:r>
            <a:r>
              <a:rPr lang="zh-TW" altLang="en-US" sz="11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各社開會討論自訂</a:t>
            </a:r>
            <a:r>
              <a:rPr lang="en-US" altLang="zh-TW" sz="11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)</a:t>
            </a:r>
          </a:p>
          <a:p>
            <a:pPr defTabSz="839641">
              <a:lnSpc>
                <a:spcPct val="150000"/>
              </a:lnSpc>
            </a:pP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en-US" altLang="zh-TW" sz="1300" b="1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422249" y="9340333"/>
            <a:ext cx="341090" cy="284839"/>
          </a:xfrm>
          <a:prstGeom prst="rect">
            <a:avLst/>
          </a:prstGeom>
          <a:noFill/>
        </p:spPr>
        <p:txBody>
          <a:bodyPr wrap="none" lIns="83964" tIns="41982" rIns="83964" bIns="41982" rtlCol="0">
            <a:spAutoFit/>
          </a:bodyPr>
          <a:lstStyle/>
          <a:p>
            <a:pPr defTabSz="839641"/>
            <a:r>
              <a:rPr lang="en-US" altLang="zh-TW" sz="1300" dirty="0">
                <a:solidFill>
                  <a:prstClr val="black"/>
                </a:solidFill>
              </a:rPr>
              <a:t>P1</a:t>
            </a:r>
            <a:endParaRPr lang="zh-TW" altLang="en-U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7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28569" y="310102"/>
            <a:ext cx="5805470" cy="6586126"/>
          </a:xfrm>
          <a:prstGeom prst="rect">
            <a:avLst/>
          </a:prstGeom>
        </p:spPr>
        <p:txBody>
          <a:bodyPr wrap="square" lIns="83964" tIns="41982" rIns="83964" bIns="41982">
            <a:spAutoFit/>
          </a:bodyPr>
          <a:lstStyle/>
          <a:p>
            <a:pPr defTabSz="839641">
              <a:lnSpc>
                <a:spcPct val="150000"/>
              </a:lnSpc>
            </a:pP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三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章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【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權利義務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】</a:t>
            </a: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第一條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權利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參與社團活動，享用社團設施之權利。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 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具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有被任命幹部之權利。</a:t>
            </a: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第二條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義務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遵守社團幹部制訂之規章。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詳見第四章第二條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)</a:t>
            </a:r>
            <a:endParaRPr lang="zh-TW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全力配合社團幹部決議之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活動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企劃案。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上下學期均需繳交社費，支付社團活動費用。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4.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積極參與社團舉辦之活動及練習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 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四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章 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【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組織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與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職</a:t>
            </a:r>
            <a:r>
              <a:rPr lang="zh-TW" altLang="en-US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掌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】</a:t>
            </a:r>
            <a:endParaRPr lang="zh-TW" altLang="zh-TW" sz="1300" b="1" kern="1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（可依實際分工填寫，惟幹部名稱請依照校務行政系統所示，請勿自創）</a:t>
            </a: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一</a:t>
            </a: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條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社團幹部及職責 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（一）社長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（二）副社長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（三）教學股長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（四）美宣股長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（五）總務股長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（六）活動股長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（七）公關股長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（八）文書股長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（九）器材股長</a:t>
            </a:r>
          </a:p>
          <a:p>
            <a:pPr defTabSz="839641">
              <a:lnSpc>
                <a:spcPct val="150000"/>
              </a:lnSpc>
            </a:pP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（十）資訊股長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 </a:t>
            </a:r>
          </a:p>
          <a:p>
            <a:pPr defTabSz="839641">
              <a:lnSpc>
                <a:spcPct val="150000"/>
              </a:lnSpc>
            </a:pP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422249" y="9340333"/>
            <a:ext cx="341090" cy="284839"/>
          </a:xfrm>
          <a:prstGeom prst="rect">
            <a:avLst/>
          </a:prstGeom>
          <a:noFill/>
        </p:spPr>
        <p:txBody>
          <a:bodyPr wrap="none" lIns="83964" tIns="41982" rIns="83964" bIns="41982" rtlCol="0">
            <a:spAutoFit/>
          </a:bodyPr>
          <a:lstStyle/>
          <a:p>
            <a:pPr defTabSz="839641"/>
            <a:r>
              <a:rPr lang="en-US" altLang="zh-TW" sz="1300" dirty="0">
                <a:solidFill>
                  <a:prstClr val="black"/>
                </a:solidFill>
              </a:rPr>
              <a:t>P2</a:t>
            </a:r>
            <a:endParaRPr lang="zh-TW" altLang="en-U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2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9447" y="586103"/>
            <a:ext cx="5788127" cy="8138912"/>
          </a:xfrm>
          <a:prstGeom prst="rect">
            <a:avLst/>
          </a:prstGeom>
        </p:spPr>
        <p:txBody>
          <a:bodyPr wrap="square" lIns="83964" tIns="41982" rIns="83964" bIns="41982">
            <a:spAutoFit/>
          </a:bodyPr>
          <a:lstStyle/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第二條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社團規定</a:t>
            </a:r>
            <a:r>
              <a:rPr lang="zh-TW" altLang="zh-TW" sz="11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（請詳實填寫）</a:t>
            </a:r>
            <a:endParaRPr lang="en-US" altLang="zh-TW" sz="1100" kern="1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 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不得以有辱人格的字眼責罵社員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 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不強迫社員參與所有課後社團活動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3. 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社員若有適應不良的問題，應尋求校方協助，以正當的申訴管道予以輔導轉社，不得發生脅迫或施壓社員轉社之情事。</a:t>
            </a: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en-US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en-US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zh-TW" altLang="zh-TW" sz="13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en-US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第三條  </a:t>
            </a:r>
            <a:r>
              <a:rPr lang="zh-TW" altLang="zh-TW" sz="11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社團會議的功能及決議事項</a:t>
            </a:r>
            <a:r>
              <a:rPr lang="zh-TW" altLang="zh-TW" sz="1100" kern="1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（建議資料，可依各社實際狀況填寫）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社內一般性事務及企劃案討論。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討論課程規劃與內容，檢討社課內容。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分配工作及調配職權。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4.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加強社內成員關係及高一、高二間的互動關係。 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提出章程修正案 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6.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討論成發相關事宜，包括表演節目、時間流程、工作分配等。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7. 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會議決議，必須由社長及副社長確認無誤，並經學務處核准，始可執行。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 </a:t>
            </a:r>
            <a:endParaRPr lang="zh-TW" altLang="zh-TW" sz="11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en-US" altLang="zh-TW" sz="17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 </a:t>
            </a:r>
          </a:p>
          <a:p>
            <a:pPr defTabSz="839641">
              <a:lnSpc>
                <a:spcPct val="150000"/>
              </a:lnSpc>
            </a:pPr>
            <a:endParaRPr lang="en-US" altLang="zh-TW" sz="17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endParaRPr lang="zh-TW" altLang="zh-TW" sz="17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defTabSz="839641">
              <a:lnSpc>
                <a:spcPct val="150000"/>
              </a:lnSpc>
            </a:pP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第五章 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【</a:t>
            </a:r>
            <a:r>
              <a:rPr lang="zh-TW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社費</a:t>
            </a:r>
            <a:r>
              <a:rPr lang="en-US" altLang="zh-TW" sz="13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】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1.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社費上下學期各收取一次，以不超過</a:t>
            </a:r>
            <a:r>
              <a:rPr lang="en-US" altLang="zh-TW" sz="1100" kern="10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1,000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元為原則，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超過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300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元須備妥家長簽認同意書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，始可收取費用。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2.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社費之運用主要用於社課一般支出、活動美宣品、社課外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聘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教師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鐘點費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等。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3.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學期末剩餘費用可經幹部會議決定做其他用途。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4.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如有課後社團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活動、成果發表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等，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則另外收取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該活動所需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費用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，超過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300</a:t>
            </a:r>
            <a:r>
              <a:rPr lang="zh-TW" altLang="en-US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元須備妥家長簽認同意書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，始可收取費用。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5.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若第二次段考前退社將退回</a:t>
            </a:r>
            <a:r>
              <a:rPr lang="en-US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50%</a:t>
            </a:r>
            <a:r>
              <a:rPr lang="zh-TW" altLang="zh-TW" sz="11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社費，第二次段考後退社則不退回</a:t>
            </a:r>
            <a:r>
              <a:rPr lang="zh-TW" altLang="zh-TW" sz="13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</a:t>
            </a:r>
          </a:p>
          <a:p>
            <a:pPr defTabSz="839641">
              <a:lnSpc>
                <a:spcPct val="150000"/>
              </a:lnSpc>
            </a:pPr>
            <a:r>
              <a:rPr lang="en-US" altLang="zh-TW" sz="1700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 </a:t>
            </a:r>
            <a:endParaRPr lang="zh-TW" altLang="zh-TW" sz="1700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422249" y="9340333"/>
            <a:ext cx="341090" cy="284839"/>
          </a:xfrm>
          <a:prstGeom prst="rect">
            <a:avLst/>
          </a:prstGeom>
          <a:noFill/>
        </p:spPr>
        <p:txBody>
          <a:bodyPr wrap="none" lIns="83964" tIns="41982" rIns="83964" bIns="41982" rtlCol="0">
            <a:spAutoFit/>
          </a:bodyPr>
          <a:lstStyle/>
          <a:p>
            <a:pPr defTabSz="839641"/>
            <a:r>
              <a:rPr lang="en-US" altLang="zh-TW" sz="1300" dirty="0">
                <a:solidFill>
                  <a:prstClr val="black"/>
                </a:solidFill>
              </a:rPr>
              <a:t>P3</a:t>
            </a:r>
            <a:endParaRPr lang="zh-TW" altLang="en-US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0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875</Words>
  <Application>Microsoft Office PowerPoint</Application>
  <PresentationFormat>A4 紙張 (210x297 公釐)</PresentationFormat>
  <Paragraphs>80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Arial</vt:lpstr>
      <vt:lpstr>Calibri</vt:lpstr>
      <vt:lpstr>Office Theme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HH</dc:creator>
  <cp:lastModifiedBy>user</cp:lastModifiedBy>
  <cp:revision>6</cp:revision>
  <dcterms:created xsi:type="dcterms:W3CDTF">2024-02-19T06:19:22Z</dcterms:created>
  <dcterms:modified xsi:type="dcterms:W3CDTF">2025-04-07T00:54:35Z</dcterms:modified>
</cp:coreProperties>
</file>