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07" r:id="rId2"/>
    <p:sldId id="271" r:id="rId3"/>
    <p:sldId id="272" r:id="rId4"/>
    <p:sldId id="309" r:id="rId5"/>
    <p:sldId id="275" r:id="rId6"/>
    <p:sldId id="299" r:id="rId7"/>
    <p:sldId id="276" r:id="rId8"/>
    <p:sldId id="300" r:id="rId9"/>
    <p:sldId id="310" r:id="rId10"/>
    <p:sldId id="295" r:id="rId11"/>
    <p:sldId id="304" r:id="rId12"/>
    <p:sldId id="306" r:id="rId13"/>
    <p:sldId id="305" r:id="rId14"/>
    <p:sldId id="28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-1674" y="-84"/>
      </p:cViewPr>
      <p:guideLst>
        <p:guide orient="horz" pos="2183"/>
        <p:guide pos="29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760A0-EBF6-4BEC-87CC-F62C13071007}" type="datetimeFigureOut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7CA87-960D-49E3-97DF-56E7901E8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9987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177C-9CD9-4AE0-A08C-5BC014EDA106}" type="datetime1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C088953B-8F1A-439D-9D4E-1E29835B46B0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23436B2B-E3A2-4511-9AAD-5335B03F7949}"/>
              </a:ext>
            </a:extLst>
          </p:cNvPr>
          <p:cNvSpPr/>
          <p:nvPr userDrawn="1"/>
        </p:nvSpPr>
        <p:spPr>
          <a:xfrm>
            <a:off x="0" y="-7476"/>
            <a:ext cx="9144000" cy="28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D43043D9-5235-4444-8477-8A98956717BB}"/>
              </a:ext>
            </a:extLst>
          </p:cNvPr>
          <p:cNvSpPr/>
          <p:nvPr userDrawn="1"/>
        </p:nvSpPr>
        <p:spPr>
          <a:xfrm>
            <a:off x="0" y="6583157"/>
            <a:ext cx="9144000" cy="28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92976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495E-92DE-4FE7-BBFC-42AF1A87FB70}" type="datetime1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953B-8F1A-439D-9D4E-1E29835B46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505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A7D5-EAFB-4774-A5AE-5CA18A1BD118}" type="datetime1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953B-8F1A-439D-9D4E-1E29835B46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54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00837-F6B1-4F40-B7A3-1AA4EC362689}" type="datetime1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953B-8F1A-439D-9D4E-1E29835B46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7660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6D3BF-E9D7-404E-A554-92D0F780E5A1}" type="datetime1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953B-8F1A-439D-9D4E-1E29835B46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856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9E9-451E-4FAF-885E-54FA8FFB8672}" type="datetime1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953B-8F1A-439D-9D4E-1E29835B46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930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C47F-AFBD-4E09-A1DF-CA5D2DBE8C87}" type="datetime1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953B-8F1A-439D-9D4E-1E29835B46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6839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287B-278F-442F-8283-066E6FEC094C}" type="datetime1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953B-8F1A-439D-9D4E-1E29835B46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1452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4CE85-0D85-40AA-8C6D-79BD20A87EA9}" type="datetime1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953B-8F1A-439D-9D4E-1E29835B46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2165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E40B-83C1-47E9-9842-2FCB5D59ABCC}" type="datetime1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953B-8F1A-439D-9D4E-1E29835B46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753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933-E67A-44E0-B7BB-4A383DE6C395}" type="datetime1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953B-8F1A-439D-9D4E-1E29835B46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0181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8A303-7CF4-45A6-8172-BC4C29ADFAD1}" type="datetime1">
              <a:rPr lang="zh-TW" altLang="en-US" smtClean="0"/>
              <a:t>2023/6/27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8953B-8F1A-439D-9D4E-1E29835B46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929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98F104A2-C773-42CF-A4D3-30BD6837BEC3}"/>
              </a:ext>
            </a:extLst>
          </p:cNvPr>
          <p:cNvSpPr/>
          <p:nvPr/>
        </p:nvSpPr>
        <p:spPr>
          <a:xfrm>
            <a:off x="0" y="0"/>
            <a:ext cx="8967019" cy="28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E0F370EF-0216-4DB4-B0A4-10E70B627806}"/>
              </a:ext>
            </a:extLst>
          </p:cNvPr>
          <p:cNvSpPr/>
          <p:nvPr/>
        </p:nvSpPr>
        <p:spPr>
          <a:xfrm>
            <a:off x="0" y="6570000"/>
            <a:ext cx="8967019" cy="28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="" id="{57E3599A-011B-4360-8E11-D8F2612F24EF}"/>
              </a:ext>
            </a:extLst>
          </p:cNvPr>
          <p:cNvSpPr/>
          <p:nvPr/>
        </p:nvSpPr>
        <p:spPr>
          <a:xfrm>
            <a:off x="1851256" y="4079072"/>
            <a:ext cx="519701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3600" b="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參選單位：</a:t>
            </a:r>
            <a:endParaRPr lang="en-US" altLang="zh-TW" sz="36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報  告  人：</a:t>
            </a:r>
            <a:r>
              <a:rPr lang="en-US" altLang="zh-TW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OOO</a:t>
            </a:r>
            <a:r>
              <a:rPr lang="zh-TW" alt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分隊長</a:t>
            </a:r>
            <a:endParaRPr lang="zh-TW" altLang="en-US" sz="36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0E1CE3E1-B4CF-41FF-B36D-1B8AF77ACD67}"/>
              </a:ext>
            </a:extLst>
          </p:cNvPr>
          <p:cNvSpPr/>
          <p:nvPr/>
        </p:nvSpPr>
        <p:spPr>
          <a:xfrm>
            <a:off x="2980539" y="5729237"/>
            <a:ext cx="300593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   月   日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xmlns="" id="{BC213353-CF2C-4B29-BB26-275173B76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5900" y="330111"/>
            <a:ext cx="2760281" cy="527606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EA7DF169-1256-4A18-9AD2-17FF600CA935}"/>
              </a:ext>
            </a:extLst>
          </p:cNvPr>
          <p:cNvSpPr/>
          <p:nvPr/>
        </p:nvSpPr>
        <p:spPr>
          <a:xfrm>
            <a:off x="678426" y="2196197"/>
            <a:ext cx="821976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40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40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年度臺北市績優環保義工隊評選</a:t>
            </a:r>
            <a:endParaRPr lang="zh-TW" altLang="en-US" sz="4000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1357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D3B3C1DA-50F1-4A0D-BD5D-44B20C13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280151"/>
            <a:ext cx="2057400" cy="365125"/>
          </a:xfrm>
        </p:spPr>
        <p:txBody>
          <a:bodyPr/>
          <a:lstStyle/>
          <a:p>
            <a:fld id="{C088953B-8F1A-439D-9D4E-1E29835B46B0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20" name="標題 2">
            <a:extLst>
              <a:ext uri="{FF2B5EF4-FFF2-40B4-BE49-F238E27FC236}">
                <a16:creationId xmlns:a16="http://schemas.microsoft.com/office/drawing/2014/main" xmlns="" id="{506A42E0-3E11-48F4-9B82-07A196F4AFD4}"/>
              </a:ext>
            </a:extLst>
          </p:cNvPr>
          <p:cNvSpPr txBox="1">
            <a:spLocks/>
          </p:cNvSpPr>
          <p:nvPr/>
        </p:nvSpPr>
        <p:spPr>
          <a:xfrm>
            <a:off x="232225" y="328075"/>
            <a:ext cx="7561439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TW" altLang="en-US" sz="3200" b="1" kern="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三、參與環保局相關活動</a:t>
            </a:r>
            <a:r>
              <a:rPr lang="en-US" altLang="zh-TW" sz="3200" b="1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(10%)</a:t>
            </a:r>
            <a:endParaRPr lang="zh-TW" altLang="en-US" sz="3200" dirty="0"/>
          </a:p>
          <a:p>
            <a:pPr lvl="0">
              <a:defRPr/>
            </a:pPr>
            <a:endParaRPr lang="zh-TW" altLang="en-US" sz="4000" b="1" kern="0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19122"/>
              </p:ext>
            </p:extLst>
          </p:nvPr>
        </p:nvGraphicFramePr>
        <p:xfrm>
          <a:off x="763275" y="1067390"/>
          <a:ext cx="7147347" cy="4586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24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943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705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68453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活動名稱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活動照片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7208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41092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" name="矩形 7">
            <a:extLst>
              <a:ext uri="{FF2B5EF4-FFF2-40B4-BE49-F238E27FC236}">
                <a16:creationId xmlns:a16="http://schemas.microsoft.com/office/drawing/2014/main" xmlns="" id="{8057DA5F-FF26-418A-A3E8-652ACF413F90}"/>
              </a:ext>
            </a:extLst>
          </p:cNvPr>
          <p:cNvSpPr/>
          <p:nvPr/>
        </p:nvSpPr>
        <p:spPr>
          <a:xfrm>
            <a:off x="5340097" y="24758"/>
            <a:ext cx="3803903" cy="307777"/>
          </a:xfrm>
          <a:prstGeom prst="rect">
            <a:avLst/>
          </a:prstGeom>
          <a:solidFill>
            <a:schemeClr val="accent2">
              <a:lumMod val="20000"/>
              <a:lumOff val="80000"/>
              <a:alpha val="61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統計範圍：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796794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D3B3C1DA-50F1-4A0D-BD5D-44B20C13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280151"/>
            <a:ext cx="2057400" cy="365125"/>
          </a:xfrm>
        </p:spPr>
        <p:txBody>
          <a:bodyPr/>
          <a:lstStyle/>
          <a:p>
            <a:fld id="{C088953B-8F1A-439D-9D4E-1E29835B46B0}" type="slidenum">
              <a:rPr lang="zh-TW" altLang="en-US" smtClean="0"/>
              <a:t>11</a:t>
            </a:fld>
            <a:endParaRPr lang="zh-TW" altLang="en-US"/>
          </a:p>
        </p:txBody>
      </p:sp>
      <p:sp>
        <p:nvSpPr>
          <p:cNvPr id="20" name="標題 2">
            <a:extLst>
              <a:ext uri="{FF2B5EF4-FFF2-40B4-BE49-F238E27FC236}">
                <a16:creationId xmlns:a16="http://schemas.microsoft.com/office/drawing/2014/main" xmlns="" id="{506A42E0-3E11-48F4-9B82-07A196F4AFD4}"/>
              </a:ext>
            </a:extLst>
          </p:cNvPr>
          <p:cNvSpPr txBox="1">
            <a:spLocks/>
          </p:cNvSpPr>
          <p:nvPr/>
        </p:nvSpPr>
        <p:spPr>
          <a:xfrm>
            <a:off x="99006" y="348772"/>
            <a:ext cx="9241383" cy="5459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TW" altLang="en-US" sz="3200" b="1" kern="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四、其他特殊貢獻及創新</a:t>
            </a:r>
            <a:r>
              <a:rPr lang="en-US" altLang="zh-TW" sz="3200" b="1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(10%)</a:t>
            </a:r>
            <a:endParaRPr lang="zh-TW" altLang="en-US" sz="3200" dirty="0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xmlns="" id="{A7B31C9C-5513-456C-BA1A-80AD17F9D0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196211"/>
              </p:ext>
            </p:extLst>
          </p:nvPr>
        </p:nvGraphicFramePr>
        <p:xfrm>
          <a:off x="882873" y="1595617"/>
          <a:ext cx="6982933" cy="347037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808275">
                  <a:extLst>
                    <a:ext uri="{9D8B030D-6E8A-4147-A177-3AD203B41FA5}">
                      <a16:colId xmlns:a16="http://schemas.microsoft.com/office/drawing/2014/main" xmlns="" val="1844493450"/>
                    </a:ext>
                  </a:extLst>
                </a:gridCol>
                <a:gridCol w="2072479">
                  <a:extLst>
                    <a:ext uri="{9D8B030D-6E8A-4147-A177-3AD203B41FA5}">
                      <a16:colId xmlns:a16="http://schemas.microsoft.com/office/drawing/2014/main" xmlns="" val="2749180271"/>
                    </a:ext>
                  </a:extLst>
                </a:gridCol>
                <a:gridCol w="959709">
                  <a:extLst>
                    <a:ext uri="{9D8B030D-6E8A-4147-A177-3AD203B41FA5}">
                      <a16:colId xmlns:a16="http://schemas.microsoft.com/office/drawing/2014/main" xmlns="" val="1688747017"/>
                    </a:ext>
                  </a:extLst>
                </a:gridCol>
                <a:gridCol w="3142470">
                  <a:extLst>
                    <a:ext uri="{9D8B030D-6E8A-4147-A177-3AD203B41FA5}">
                      <a16:colId xmlns:a16="http://schemas.microsoft.com/office/drawing/2014/main" xmlns="" val="1530328835"/>
                    </a:ext>
                  </a:extLst>
                </a:gridCol>
              </a:tblGrid>
              <a:tr h="3919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日期</a:t>
                      </a:r>
                      <a:endParaRPr kumimoji="0" lang="zh-TW" altLang="zh-TW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獎項名稱</a:t>
                      </a:r>
                      <a:endParaRPr kumimoji="0" lang="zh-TW" altLang="zh-TW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獲獎等第</a:t>
                      </a:r>
                      <a:endParaRPr kumimoji="0" lang="zh-TW" altLang="zh-TW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相關照片</a:t>
                      </a:r>
                      <a:r>
                        <a: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獎狀或受獎</a:t>
                      </a:r>
                      <a:r>
                        <a: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zh-TW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5663017"/>
                  </a:ext>
                </a:extLst>
              </a:tr>
              <a:tr h="9727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8640798"/>
                  </a:ext>
                </a:extLst>
              </a:tr>
              <a:tr h="11295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1167607"/>
                  </a:ext>
                </a:extLst>
              </a:tr>
              <a:tr h="976189">
                <a:tc>
                  <a:txBody>
                    <a:bodyPr/>
                    <a:lstStyle/>
                    <a:p>
                      <a:pPr algn="ctr"/>
                      <a:endParaRPr lang="zh-TW" altLang="en-US" sz="20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40022425"/>
                  </a:ext>
                </a:extLst>
              </a:tr>
            </a:tbl>
          </a:graphicData>
        </a:graphic>
      </p:graphicFrame>
      <p:sp>
        <p:nvSpPr>
          <p:cNvPr id="8" name="矩形 7">
            <a:extLst>
              <a:ext uri="{FF2B5EF4-FFF2-40B4-BE49-F238E27FC236}">
                <a16:creationId xmlns:a16="http://schemas.microsoft.com/office/drawing/2014/main" xmlns="" id="{0ACBD4A3-32CF-499C-8A2E-3179A6148B94}"/>
              </a:ext>
            </a:extLst>
          </p:cNvPr>
          <p:cNvSpPr/>
          <p:nvPr/>
        </p:nvSpPr>
        <p:spPr>
          <a:xfrm>
            <a:off x="5340097" y="24758"/>
            <a:ext cx="3803903" cy="307777"/>
          </a:xfrm>
          <a:prstGeom prst="rect">
            <a:avLst/>
          </a:prstGeom>
          <a:solidFill>
            <a:schemeClr val="accent2">
              <a:lumMod val="20000"/>
              <a:lumOff val="80000"/>
              <a:alpha val="61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統計範圍：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  <p:sp>
        <p:nvSpPr>
          <p:cNvPr id="6" name="標題 2">
            <a:extLst>
              <a:ext uri="{FF2B5EF4-FFF2-40B4-BE49-F238E27FC236}">
                <a16:creationId xmlns:a16="http://schemas.microsoft.com/office/drawing/2014/main" xmlns="" id="{106DBD8A-C81B-4EF2-B5B8-B8BEB6F545D5}"/>
              </a:ext>
            </a:extLst>
          </p:cNvPr>
          <p:cNvSpPr txBox="1">
            <a:spLocks/>
          </p:cNvSpPr>
          <p:nvPr/>
        </p:nvSpPr>
        <p:spPr>
          <a:xfrm>
            <a:off x="202609" y="984958"/>
            <a:ext cx="3494320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en-US" altLang="zh-TW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得獎紀錄</a:t>
            </a:r>
            <a:r>
              <a:rPr lang="en-US" altLang="zh-TW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</a:t>
            </a:r>
            <a:r>
              <a:rPr lang="en-US" altLang="zh-TW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800" b="1" kern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97365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D3B3C1DA-50F1-4A0D-BD5D-44B20C13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280151"/>
            <a:ext cx="2057400" cy="365125"/>
          </a:xfrm>
        </p:spPr>
        <p:txBody>
          <a:bodyPr/>
          <a:lstStyle/>
          <a:p>
            <a:fld id="{C088953B-8F1A-439D-9D4E-1E29835B46B0}" type="slidenum">
              <a:rPr lang="zh-TW" altLang="en-US" smtClean="0"/>
              <a:t>12</a:t>
            </a:fld>
            <a:endParaRPr lang="zh-TW" alt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D471E23E-4670-4491-85AA-5440465A550C}"/>
              </a:ext>
            </a:extLst>
          </p:cNvPr>
          <p:cNvSpPr/>
          <p:nvPr/>
        </p:nvSpPr>
        <p:spPr>
          <a:xfrm>
            <a:off x="240521" y="433899"/>
            <a:ext cx="47468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其他特殊貢獻及創新做法</a:t>
            </a:r>
            <a:endParaRPr lang="zh-TW" alt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10608B61-937A-46A0-BAED-5CE385DD4BEC}"/>
              </a:ext>
            </a:extLst>
          </p:cNvPr>
          <p:cNvSpPr/>
          <p:nvPr/>
        </p:nvSpPr>
        <p:spPr>
          <a:xfrm>
            <a:off x="5340097" y="0"/>
            <a:ext cx="3803903" cy="307777"/>
          </a:xfrm>
          <a:prstGeom prst="rect">
            <a:avLst/>
          </a:prstGeom>
          <a:solidFill>
            <a:schemeClr val="accent2">
              <a:lumMod val="20000"/>
              <a:lumOff val="80000"/>
              <a:alpha val="61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統計範圍：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2235152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953B-8F1A-439D-9D4E-1E29835B46B0}" type="slidenum">
              <a:rPr lang="zh-TW" altLang="en-US" smtClean="0"/>
              <a:t>13</a:t>
            </a:fld>
            <a:endParaRPr lang="zh-TW" altLang="en-US"/>
          </a:p>
        </p:txBody>
      </p:sp>
      <p:sp>
        <p:nvSpPr>
          <p:cNvPr id="6" name="標題 2">
            <a:extLst>
              <a:ext uri="{FF2B5EF4-FFF2-40B4-BE49-F238E27FC236}">
                <a16:creationId xmlns:a16="http://schemas.microsoft.com/office/drawing/2014/main" xmlns="" id="{506A42E0-3E11-48F4-9B82-07A196F4AFD4}"/>
              </a:ext>
            </a:extLst>
          </p:cNvPr>
          <p:cNvSpPr txBox="1">
            <a:spLocks/>
          </p:cNvSpPr>
          <p:nvPr/>
        </p:nvSpPr>
        <p:spPr>
          <a:xfrm>
            <a:off x="232225" y="328075"/>
            <a:ext cx="5696627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TW" altLang="en-US" sz="3200" b="1" kern="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五、配合本市政令推廣計畫</a:t>
            </a:r>
          </a:p>
          <a:p>
            <a:pPr>
              <a:defRPr/>
            </a:pPr>
            <a:endParaRPr lang="zh-TW" altLang="en-US" sz="3200" dirty="0"/>
          </a:p>
          <a:p>
            <a:pPr lvl="0">
              <a:defRPr/>
            </a:pPr>
            <a:endParaRPr lang="zh-TW" altLang="en-US" sz="4000" b="1" kern="0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08543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D3B3C1DA-50F1-4A0D-BD5D-44B20C13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280151"/>
            <a:ext cx="2057400" cy="365125"/>
          </a:xfrm>
        </p:spPr>
        <p:txBody>
          <a:bodyPr/>
          <a:lstStyle/>
          <a:p>
            <a:fld id="{C088953B-8F1A-439D-9D4E-1E29835B46B0}" type="slidenum">
              <a:rPr lang="zh-TW" altLang="en-US" smtClean="0"/>
              <a:t>14</a:t>
            </a:fld>
            <a:endParaRPr lang="zh-TW" alt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DDCBFD3E-5B18-4E90-9A27-B8E5F0DAE3AC}"/>
              </a:ext>
            </a:extLst>
          </p:cNvPr>
          <p:cNvSpPr/>
          <p:nvPr/>
        </p:nvSpPr>
        <p:spPr>
          <a:xfrm>
            <a:off x="3083582" y="2247424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簡報結束</a:t>
            </a:r>
            <a:endParaRPr lang="en-US" altLang="zh-TW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1D225970-0B83-4881-8739-8333377A717F}"/>
              </a:ext>
            </a:extLst>
          </p:cNvPr>
          <p:cNvGrpSpPr/>
          <p:nvPr/>
        </p:nvGrpSpPr>
        <p:grpSpPr>
          <a:xfrm>
            <a:off x="1251595" y="3262918"/>
            <a:ext cx="6926034" cy="609600"/>
            <a:chOff x="1270908" y="1208314"/>
            <a:chExt cx="6926034" cy="609600"/>
          </a:xfrm>
        </p:grpSpPr>
        <p:cxnSp>
          <p:nvCxnSpPr>
            <p:cNvPr id="6" name="Straight Connector 4">
              <a:extLst>
                <a:ext uri="{FF2B5EF4-FFF2-40B4-BE49-F238E27FC236}">
                  <a16:creationId xmlns:a16="http://schemas.microsoft.com/office/drawing/2014/main" xmlns="" id="{306501DB-127A-4D06-98C4-27FF9C34ABE6}"/>
                </a:ext>
              </a:extLst>
            </p:cNvPr>
            <p:cNvCxnSpPr/>
            <p:nvPr/>
          </p:nvCxnSpPr>
          <p:spPr>
            <a:xfrm>
              <a:off x="1270908" y="1428750"/>
              <a:ext cx="3048000" cy="1588"/>
            </a:xfrm>
            <a:prstGeom prst="line">
              <a:avLst/>
            </a:prstGeom>
            <a:noFill/>
            <a:ln w="12700" cap="flat" cmpd="sng" algn="ctr">
              <a:solidFill>
                <a:srgbClr val="5DA156"/>
              </a:solidFill>
              <a:prstDash val="solid"/>
            </a:ln>
            <a:effectLst/>
          </p:spPr>
        </p:cxnSp>
        <p:cxnSp>
          <p:nvCxnSpPr>
            <p:cNvPr id="7" name="Straight Connector 5">
              <a:extLst>
                <a:ext uri="{FF2B5EF4-FFF2-40B4-BE49-F238E27FC236}">
                  <a16:creationId xmlns:a16="http://schemas.microsoft.com/office/drawing/2014/main" xmlns="" id="{C746F3EE-DA5C-4CD3-8690-43A3FC3B701C}"/>
                </a:ext>
              </a:extLst>
            </p:cNvPr>
            <p:cNvCxnSpPr/>
            <p:nvPr/>
          </p:nvCxnSpPr>
          <p:spPr>
            <a:xfrm>
              <a:off x="1270908" y="1472294"/>
              <a:ext cx="3048000" cy="1588"/>
            </a:xfrm>
            <a:prstGeom prst="line">
              <a:avLst/>
            </a:prstGeom>
            <a:noFill/>
            <a:ln w="12700" cap="flat" cmpd="sng" algn="ctr">
              <a:solidFill>
                <a:srgbClr val="5DA156"/>
              </a:solidFill>
              <a:prstDash val="solid"/>
            </a:ln>
            <a:effectLst/>
          </p:spPr>
        </p:cxnSp>
        <p:cxnSp>
          <p:nvCxnSpPr>
            <p:cNvPr id="8" name="Straight Connector 6">
              <a:extLst>
                <a:ext uri="{FF2B5EF4-FFF2-40B4-BE49-F238E27FC236}">
                  <a16:creationId xmlns:a16="http://schemas.microsoft.com/office/drawing/2014/main" xmlns="" id="{2150BF56-F948-42AC-805E-4D58E7517C60}"/>
                </a:ext>
              </a:extLst>
            </p:cNvPr>
            <p:cNvCxnSpPr/>
            <p:nvPr/>
          </p:nvCxnSpPr>
          <p:spPr>
            <a:xfrm>
              <a:off x="5148942" y="1428750"/>
              <a:ext cx="3048000" cy="1588"/>
            </a:xfrm>
            <a:prstGeom prst="line">
              <a:avLst/>
            </a:prstGeom>
            <a:noFill/>
            <a:ln w="12700" cap="flat" cmpd="sng" algn="ctr">
              <a:solidFill>
                <a:srgbClr val="5DA156"/>
              </a:solidFill>
              <a:prstDash val="solid"/>
            </a:ln>
            <a:effectLst/>
          </p:spPr>
        </p:cxnSp>
        <p:cxnSp>
          <p:nvCxnSpPr>
            <p:cNvPr id="9" name="Straight Connector 7">
              <a:extLst>
                <a:ext uri="{FF2B5EF4-FFF2-40B4-BE49-F238E27FC236}">
                  <a16:creationId xmlns:a16="http://schemas.microsoft.com/office/drawing/2014/main" xmlns="" id="{081D364A-6869-456F-94B7-6B0C3D6138D2}"/>
                </a:ext>
              </a:extLst>
            </p:cNvPr>
            <p:cNvCxnSpPr/>
            <p:nvPr/>
          </p:nvCxnSpPr>
          <p:spPr>
            <a:xfrm>
              <a:off x="5148942" y="1472294"/>
              <a:ext cx="3048000" cy="1588"/>
            </a:xfrm>
            <a:prstGeom prst="line">
              <a:avLst/>
            </a:prstGeom>
            <a:noFill/>
            <a:ln w="12700" cap="flat" cmpd="sng" algn="ctr">
              <a:solidFill>
                <a:srgbClr val="5DA156"/>
              </a:solidFill>
              <a:prstDash val="solid"/>
            </a:ln>
            <a:effectLst/>
          </p:spPr>
        </p:cxnSp>
        <p:pic>
          <p:nvPicPr>
            <p:cNvPr id="10" name="Picture 8" descr="yellow.png">
              <a:extLst>
                <a:ext uri="{FF2B5EF4-FFF2-40B4-BE49-F238E27FC236}">
                  <a16:creationId xmlns:a16="http://schemas.microsoft.com/office/drawing/2014/main" xmlns="" id="{4A134A26-14F2-414B-BBF4-CBBD5FF18D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41776" y="1208314"/>
              <a:ext cx="586740" cy="609600"/>
            </a:xfrm>
            <a:prstGeom prst="rect">
              <a:avLst/>
            </a:prstGeom>
          </p:spPr>
        </p:pic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E630AC0F-8C23-48CF-AECA-72505E737E43}"/>
              </a:ext>
            </a:extLst>
          </p:cNvPr>
          <p:cNvSpPr/>
          <p:nvPr/>
        </p:nvSpPr>
        <p:spPr>
          <a:xfrm>
            <a:off x="3094673" y="3995772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敬請指教</a:t>
            </a:r>
          </a:p>
        </p:txBody>
      </p:sp>
    </p:spTree>
    <p:extLst>
      <p:ext uri="{BB962C8B-B14F-4D97-AF65-F5344CB8AC3E}">
        <p14:creationId xmlns:p14="http://schemas.microsoft.com/office/powerpoint/2010/main" val="2482861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65F42887-044A-4524-B9AD-0A6031A78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6714" y="4955544"/>
            <a:ext cx="5537285" cy="664892"/>
          </a:xfrm>
        </p:spPr>
        <p:txBody>
          <a:bodyPr/>
          <a:lstStyle/>
          <a:p>
            <a:pPr lvl="0" algn="l">
              <a:defRPr/>
            </a:pPr>
            <a:r>
              <a:rPr lang="zh-TW" altLang="en-US" sz="28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配合本市政令推廣計畫</a:t>
            </a:r>
            <a:endParaRPr lang="zh-TW" alt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D9E6DAB7-81C2-4A7A-95BB-F649A6FD0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2554" y="6231635"/>
            <a:ext cx="501445" cy="365125"/>
          </a:xfrm>
        </p:spPr>
        <p:txBody>
          <a:bodyPr/>
          <a:lstStyle/>
          <a:p>
            <a:fld id="{C088953B-8F1A-439D-9D4E-1E29835B46B0}" type="slidenum">
              <a:rPr lang="zh-TW" altLang="en-US" sz="1800" smtClean="0"/>
              <a:t>2</a:t>
            </a:fld>
            <a:endParaRPr lang="zh-TW" altLang="en-US" sz="1800" dirty="0"/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xmlns="" id="{EC5BBA1C-7496-461E-AEB9-349AEEBDCA08}"/>
              </a:ext>
            </a:extLst>
          </p:cNvPr>
          <p:cNvGrpSpPr/>
          <p:nvPr/>
        </p:nvGrpSpPr>
        <p:grpSpPr>
          <a:xfrm>
            <a:off x="2787052" y="1079855"/>
            <a:ext cx="4408402" cy="664892"/>
            <a:chOff x="4555725" y="934883"/>
            <a:chExt cx="4344423" cy="664892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="" id="{DBB33181-724B-49FE-A642-9E56B60A7EBA}"/>
                </a:ext>
              </a:extLst>
            </p:cNvPr>
            <p:cNvSpPr/>
            <p:nvPr/>
          </p:nvSpPr>
          <p:spPr>
            <a:xfrm>
              <a:off x="5300108" y="961080"/>
              <a:ext cx="3600040" cy="612498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9pPr>
            </a:lstStyle>
            <a:p>
              <a:pPr lvl="0">
                <a:defRPr/>
              </a:pPr>
              <a:r>
                <a:rPr lang="zh-TW" altLang="en-US" sz="2800" b="1" kern="0" dirty="0">
                  <a:solidFill>
                    <a:prstClr val="black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組訓集會及組織運作</a:t>
              </a:r>
              <a:r>
                <a:rPr lang="en-US" altLang="zh-TW" sz="2800" b="1" kern="0" dirty="0">
                  <a:solidFill>
                    <a:prstClr val="black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(20%)</a:t>
              </a:r>
              <a:endParaRPr lang="zh-TW" altLang="en-US" sz="28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" name="圓角矩形 33">
              <a:extLst>
                <a:ext uri="{FF2B5EF4-FFF2-40B4-BE49-F238E27FC236}">
                  <a16:creationId xmlns:a16="http://schemas.microsoft.com/office/drawing/2014/main" xmlns="" id="{E339B393-0300-4FF3-AC8C-3265787D515E}"/>
                </a:ext>
              </a:extLst>
            </p:cNvPr>
            <p:cNvSpPr/>
            <p:nvPr/>
          </p:nvSpPr>
          <p:spPr>
            <a:xfrm>
              <a:off x="4555725" y="934883"/>
              <a:ext cx="722785" cy="664892"/>
            </a:xfrm>
            <a:prstGeom prst="roundRect">
              <a:avLst/>
            </a:prstGeom>
            <a:solidFill>
              <a:srgbClr val="6BCBC5"/>
            </a:solidFill>
            <a:ln w="38100" cap="flat" cmpd="sng" algn="ctr">
              <a:solidFill>
                <a:schemeClr val="bg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rPr>
                <a:t>1</a:t>
              </a:r>
              <a:endParaRPr kumimoji="0" lang="zh-TW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</p:grpSp>
      <p:grpSp>
        <p:nvGrpSpPr>
          <p:cNvPr id="9" name="群組 8">
            <a:extLst>
              <a:ext uri="{FF2B5EF4-FFF2-40B4-BE49-F238E27FC236}">
                <a16:creationId xmlns:a16="http://schemas.microsoft.com/office/drawing/2014/main" xmlns="" id="{AEAFE243-F8CC-47F1-8C19-58FCBE81C166}"/>
              </a:ext>
            </a:extLst>
          </p:cNvPr>
          <p:cNvGrpSpPr/>
          <p:nvPr/>
        </p:nvGrpSpPr>
        <p:grpSpPr>
          <a:xfrm>
            <a:off x="2787054" y="2077193"/>
            <a:ext cx="5668014" cy="664892"/>
            <a:chOff x="4555726" y="1779328"/>
            <a:chExt cx="4478486" cy="664892"/>
          </a:xfrm>
        </p:grpSpPr>
        <p:sp>
          <p:nvSpPr>
            <p:cNvPr id="10" name="矩形 9">
              <a:extLst>
                <a:ext uri="{FF2B5EF4-FFF2-40B4-BE49-F238E27FC236}">
                  <a16:creationId xmlns:a16="http://schemas.microsoft.com/office/drawing/2014/main" xmlns="" id="{B090292B-FA9B-49DD-96F4-B82AD00C11BA}"/>
                </a:ext>
              </a:extLst>
            </p:cNvPr>
            <p:cNvSpPr/>
            <p:nvPr/>
          </p:nvSpPr>
          <p:spPr>
            <a:xfrm>
              <a:off x="5203367" y="1805463"/>
              <a:ext cx="3830845" cy="612498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defRPr/>
              </a:pPr>
              <a:r>
                <a:rPr lang="zh-TW" altLang="en-US" sz="2800" b="1" kern="0" dirty="0">
                  <a:solidFill>
                    <a:prstClr val="black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環境維護及環境教育宣導服務</a:t>
              </a:r>
              <a:r>
                <a:rPr lang="en-US" altLang="zh-TW" sz="2800" b="1" kern="0" dirty="0">
                  <a:solidFill>
                    <a:prstClr val="black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endParaRPr lang="zh-TW" altLang="en-US" sz="28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" name="圓角矩形 36">
              <a:extLst>
                <a:ext uri="{FF2B5EF4-FFF2-40B4-BE49-F238E27FC236}">
                  <a16:creationId xmlns:a16="http://schemas.microsoft.com/office/drawing/2014/main" xmlns="" id="{8465DFF8-FB42-4019-B6AF-E15B7E26B13E}"/>
                </a:ext>
              </a:extLst>
            </p:cNvPr>
            <p:cNvSpPr/>
            <p:nvPr/>
          </p:nvSpPr>
          <p:spPr>
            <a:xfrm>
              <a:off x="4555726" y="1779328"/>
              <a:ext cx="574585" cy="664892"/>
            </a:xfrm>
            <a:prstGeom prst="roundRect">
              <a:avLst/>
            </a:prstGeom>
            <a:solidFill>
              <a:srgbClr val="F5C636"/>
            </a:solidFill>
            <a:ln w="38100" cap="flat" cmpd="sng" algn="ctr">
              <a:solidFill>
                <a:schemeClr val="bg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rPr>
                <a:t>2</a:t>
              </a:r>
              <a:endParaRPr kumimoji="0" lang="zh-TW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</p:grpSp>
      <p:grpSp>
        <p:nvGrpSpPr>
          <p:cNvPr id="12" name="群組 11">
            <a:extLst>
              <a:ext uri="{FF2B5EF4-FFF2-40B4-BE49-F238E27FC236}">
                <a16:creationId xmlns:a16="http://schemas.microsoft.com/office/drawing/2014/main" xmlns="" id="{F3F9690B-31A7-495B-879E-689040A5DAA6}"/>
              </a:ext>
            </a:extLst>
          </p:cNvPr>
          <p:cNvGrpSpPr/>
          <p:nvPr/>
        </p:nvGrpSpPr>
        <p:grpSpPr>
          <a:xfrm>
            <a:off x="2787052" y="3061306"/>
            <a:ext cx="4408402" cy="664892"/>
            <a:chOff x="4555726" y="2623773"/>
            <a:chExt cx="4408402" cy="664892"/>
          </a:xfrm>
        </p:grpSpPr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="" id="{AA4A662C-0E08-4B46-B7CB-8BFC944252F8}"/>
                </a:ext>
              </a:extLst>
            </p:cNvPr>
            <p:cNvSpPr/>
            <p:nvPr/>
          </p:nvSpPr>
          <p:spPr>
            <a:xfrm>
              <a:off x="5364088" y="2649970"/>
              <a:ext cx="3600040" cy="612498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9pPr>
            </a:lstStyle>
            <a:p>
              <a:pPr lvl="0">
                <a:defRPr/>
              </a:pPr>
              <a:endParaRPr lang="zh-TW" altLang="en-US" sz="28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4" name="圓角矩形 39">
              <a:extLst>
                <a:ext uri="{FF2B5EF4-FFF2-40B4-BE49-F238E27FC236}">
                  <a16:creationId xmlns:a16="http://schemas.microsoft.com/office/drawing/2014/main" xmlns="" id="{C1E6EBA4-5A15-4B2C-8F05-D5EF9F6E7F52}"/>
                </a:ext>
              </a:extLst>
            </p:cNvPr>
            <p:cNvSpPr/>
            <p:nvPr/>
          </p:nvSpPr>
          <p:spPr>
            <a:xfrm>
              <a:off x="4555726" y="2623773"/>
              <a:ext cx="734400" cy="664892"/>
            </a:xfrm>
            <a:prstGeom prst="roundRect">
              <a:avLst/>
            </a:prstGeom>
            <a:solidFill>
              <a:srgbClr val="1F497D">
                <a:lumMod val="60000"/>
                <a:lumOff val="40000"/>
              </a:srgbClr>
            </a:solidFill>
            <a:ln w="38100" cap="flat" cmpd="sng" algn="ctr">
              <a:solidFill>
                <a:schemeClr val="bg1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r>
                <a:rPr lang="en-US" altLang="zh-TW" sz="3200" kern="0" dirty="0">
                  <a:solidFill>
                    <a:prstClr val="white"/>
                  </a:solidFill>
                  <a:latin typeface="Arial"/>
                  <a:ea typeface="微軟正黑體"/>
                </a:rPr>
                <a:t>3</a:t>
              </a:r>
              <a:endParaRPr lang="zh-TW" altLang="en-US" sz="3200" kern="0" dirty="0">
                <a:solidFill>
                  <a:prstClr val="white"/>
                </a:solidFill>
                <a:latin typeface="Arial"/>
                <a:ea typeface="微軟正黑體"/>
              </a:endParaRPr>
            </a:p>
          </p:txBody>
        </p:sp>
      </p:grpSp>
      <p:grpSp>
        <p:nvGrpSpPr>
          <p:cNvPr id="15" name="群組 14">
            <a:extLst>
              <a:ext uri="{FF2B5EF4-FFF2-40B4-BE49-F238E27FC236}">
                <a16:creationId xmlns:a16="http://schemas.microsoft.com/office/drawing/2014/main" xmlns="" id="{1DFA7607-134E-410A-937B-B3683B44D70A}"/>
              </a:ext>
            </a:extLst>
          </p:cNvPr>
          <p:cNvGrpSpPr/>
          <p:nvPr/>
        </p:nvGrpSpPr>
        <p:grpSpPr>
          <a:xfrm>
            <a:off x="2798352" y="3129524"/>
            <a:ext cx="4588275" cy="1549667"/>
            <a:chOff x="4169017" y="3350609"/>
            <a:chExt cx="4588275" cy="1549667"/>
          </a:xfrm>
        </p:grpSpPr>
        <p:sp>
          <p:nvSpPr>
            <p:cNvPr id="16" name="矩形 15">
              <a:extLst>
                <a:ext uri="{FF2B5EF4-FFF2-40B4-BE49-F238E27FC236}">
                  <a16:creationId xmlns:a16="http://schemas.microsoft.com/office/drawing/2014/main" xmlns="" id="{F191F7D3-43FD-4D12-BE25-6F2FEC5AB33E}"/>
                </a:ext>
              </a:extLst>
            </p:cNvPr>
            <p:cNvSpPr/>
            <p:nvPr/>
          </p:nvSpPr>
          <p:spPr>
            <a:xfrm>
              <a:off x="4977380" y="3350609"/>
              <a:ext cx="3779912" cy="612498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9pPr>
            </a:lstStyle>
            <a:p>
              <a:pPr lvl="0">
                <a:defRPr/>
              </a:pPr>
              <a:r>
                <a:rPr lang="zh-TW" altLang="en-US" sz="2800" b="1" kern="0" dirty="0">
                  <a:solidFill>
                    <a:prstClr val="black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參與環保局相關活動</a:t>
              </a:r>
            </a:p>
          </p:txBody>
        </p:sp>
        <p:sp>
          <p:nvSpPr>
            <p:cNvPr id="17" name="圓角矩形 42">
              <a:extLst>
                <a:ext uri="{FF2B5EF4-FFF2-40B4-BE49-F238E27FC236}">
                  <a16:creationId xmlns:a16="http://schemas.microsoft.com/office/drawing/2014/main" xmlns="" id="{CE5A35A2-653C-4E69-88B5-507068538A50}"/>
                </a:ext>
              </a:extLst>
            </p:cNvPr>
            <p:cNvSpPr/>
            <p:nvPr/>
          </p:nvSpPr>
          <p:spPr>
            <a:xfrm>
              <a:off x="4169017" y="4235384"/>
              <a:ext cx="734400" cy="664892"/>
            </a:xfrm>
            <a:prstGeom prst="roundRect">
              <a:avLst/>
            </a:prstGeom>
            <a:solidFill>
              <a:srgbClr val="FF614C"/>
            </a:solidFill>
            <a:ln w="38100" cap="flat" cmpd="sng" algn="ctr">
              <a:solidFill>
                <a:schemeClr val="bg1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r>
                <a:rPr lang="en-US" altLang="zh-TW" sz="3200" kern="0" dirty="0">
                  <a:solidFill>
                    <a:prstClr val="white"/>
                  </a:solidFill>
                  <a:latin typeface="Arial"/>
                  <a:ea typeface="微軟正黑體"/>
                </a:rPr>
                <a:t>4</a:t>
              </a:r>
              <a:endParaRPr lang="zh-TW" altLang="en-US" sz="3200" kern="0" dirty="0">
                <a:solidFill>
                  <a:prstClr val="white"/>
                </a:solidFill>
                <a:latin typeface="Arial"/>
                <a:ea typeface="微軟正黑體"/>
              </a:endParaRPr>
            </a:p>
          </p:txBody>
        </p:sp>
      </p:grpSp>
      <p:sp>
        <p:nvSpPr>
          <p:cNvPr id="18" name="文本框 1">
            <a:extLst>
              <a:ext uri="{FF2B5EF4-FFF2-40B4-BE49-F238E27FC236}">
                <a16:creationId xmlns:a16="http://schemas.microsoft.com/office/drawing/2014/main" xmlns="" id="{A8C751C2-F263-4473-8291-DBDBCA915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7858" y="1793908"/>
            <a:ext cx="937368" cy="3015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簡報大綱</a:t>
            </a:r>
            <a:endParaRPr lang="zh-CN" altLang="en-US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9" name="群組 18">
            <a:extLst>
              <a:ext uri="{FF2B5EF4-FFF2-40B4-BE49-F238E27FC236}">
                <a16:creationId xmlns:a16="http://schemas.microsoft.com/office/drawing/2014/main" xmlns="" id="{2F7C0F86-AE29-4E37-A2B1-ED4C3A63F374}"/>
              </a:ext>
            </a:extLst>
          </p:cNvPr>
          <p:cNvGrpSpPr/>
          <p:nvPr/>
        </p:nvGrpSpPr>
        <p:grpSpPr>
          <a:xfrm>
            <a:off x="2789231" y="4040496"/>
            <a:ext cx="5715942" cy="1579940"/>
            <a:chOff x="4169017" y="3320336"/>
            <a:chExt cx="5715942" cy="1579940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xmlns="" id="{DAFBBE4C-5E87-4DA9-B798-5AA6EB6177E1}"/>
                </a:ext>
              </a:extLst>
            </p:cNvPr>
            <p:cNvSpPr/>
            <p:nvPr/>
          </p:nvSpPr>
          <p:spPr>
            <a:xfrm>
              <a:off x="4986501" y="3320336"/>
              <a:ext cx="4898458" cy="612498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9pPr>
            </a:lstStyle>
            <a:p>
              <a:pPr lvl="0">
                <a:defRPr/>
              </a:pPr>
              <a:r>
                <a:rPr lang="zh-TW" altLang="en-US" sz="2800" b="1" kern="0" dirty="0">
                  <a:solidFill>
                    <a:prstClr val="black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其他特殊環保貢獻、事蹟或創新作法</a:t>
              </a:r>
            </a:p>
          </p:txBody>
        </p:sp>
        <p:sp>
          <p:nvSpPr>
            <p:cNvPr id="21" name="圓角矩形 42">
              <a:extLst>
                <a:ext uri="{FF2B5EF4-FFF2-40B4-BE49-F238E27FC236}">
                  <a16:creationId xmlns:a16="http://schemas.microsoft.com/office/drawing/2014/main" xmlns="" id="{16337DC3-A1ED-48B2-82A0-C786516ED06B}"/>
                </a:ext>
              </a:extLst>
            </p:cNvPr>
            <p:cNvSpPr/>
            <p:nvPr/>
          </p:nvSpPr>
          <p:spPr>
            <a:xfrm>
              <a:off x="4169017" y="4235384"/>
              <a:ext cx="734400" cy="664892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38100" cap="flat" cmpd="sng" algn="ctr">
              <a:solidFill>
                <a:schemeClr val="bg1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r>
                <a:rPr lang="en-US" altLang="zh-TW" sz="3200" kern="0" dirty="0">
                  <a:solidFill>
                    <a:prstClr val="white"/>
                  </a:solidFill>
                  <a:latin typeface="Arial"/>
                  <a:ea typeface="微軟正黑體"/>
                </a:rPr>
                <a:t>5</a:t>
              </a:r>
              <a:endParaRPr lang="zh-TW" altLang="en-US" sz="3200" kern="0" dirty="0">
                <a:solidFill>
                  <a:prstClr val="white"/>
                </a:solidFill>
                <a:latin typeface="Arial"/>
                <a:ea typeface="微軟正黑體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6633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E63E3DE6-FC1E-4582-8729-54622AD6D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297638"/>
            <a:ext cx="2057400" cy="365125"/>
          </a:xfrm>
        </p:spPr>
        <p:txBody>
          <a:bodyPr/>
          <a:lstStyle/>
          <a:p>
            <a:fld id="{C088953B-8F1A-439D-9D4E-1E29835B46B0}" type="slidenum">
              <a:rPr lang="zh-TW" altLang="en-US" smtClean="0"/>
              <a:t>3</a:t>
            </a:fld>
            <a:endParaRPr lang="zh-TW" altLang="en-US" dirty="0"/>
          </a:p>
        </p:txBody>
      </p:sp>
      <p:sp>
        <p:nvSpPr>
          <p:cNvPr id="7" name="標題 2">
            <a:extLst>
              <a:ext uri="{FF2B5EF4-FFF2-40B4-BE49-F238E27FC236}">
                <a16:creationId xmlns:a16="http://schemas.microsoft.com/office/drawing/2014/main" xmlns="" id="{6A82019C-403A-4DA5-98AF-735040822A24}"/>
              </a:ext>
            </a:extLst>
          </p:cNvPr>
          <p:cNvSpPr txBox="1">
            <a:spLocks/>
          </p:cNvSpPr>
          <p:nvPr/>
        </p:nvSpPr>
        <p:spPr>
          <a:xfrm>
            <a:off x="-1" y="328075"/>
            <a:ext cx="6290419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zh-TW" altLang="en-US" sz="3200" b="1" kern="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一、組訓集會及組織運作</a:t>
            </a:r>
            <a:r>
              <a:rPr lang="en-US" altLang="zh-TW" sz="3200" b="1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(20%)</a:t>
            </a:r>
            <a:endParaRPr lang="zh-TW" altLang="en-US" sz="3200" b="1" kern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DBBBBBD1-70A5-44C7-9CA5-1DC1481A12A9}"/>
              </a:ext>
            </a:extLst>
          </p:cNvPr>
          <p:cNvSpPr/>
          <p:nvPr/>
        </p:nvSpPr>
        <p:spPr>
          <a:xfrm>
            <a:off x="5340097" y="24758"/>
            <a:ext cx="3803903" cy="307777"/>
          </a:xfrm>
          <a:prstGeom prst="rect">
            <a:avLst/>
          </a:prstGeom>
          <a:solidFill>
            <a:schemeClr val="accent2">
              <a:lumMod val="20000"/>
              <a:lumOff val="80000"/>
              <a:alpha val="61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統計範圍：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xmlns="" id="{5E87A8AA-994F-4F93-9BAE-8A3084893F4F}"/>
              </a:ext>
            </a:extLst>
          </p:cNvPr>
          <p:cNvSpPr txBox="1"/>
          <p:nvPr/>
        </p:nvSpPr>
        <p:spPr>
          <a:xfrm>
            <a:off x="0" y="1002082"/>
            <a:ext cx="6814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分隊簡介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含成立宗旨、服務項目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3861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E63E3DE6-FC1E-4582-8729-54622AD6D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297638"/>
            <a:ext cx="2057400" cy="365125"/>
          </a:xfrm>
        </p:spPr>
        <p:txBody>
          <a:bodyPr/>
          <a:lstStyle/>
          <a:p>
            <a:fld id="{C088953B-8F1A-439D-9D4E-1E29835B46B0}" type="slidenum">
              <a:rPr lang="zh-TW" altLang="en-US" smtClean="0"/>
              <a:t>4</a:t>
            </a:fld>
            <a:endParaRPr lang="zh-TW" altLang="en-US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xmlns="" id="{2936F2AA-1E3B-4FC5-930D-C2F23B90FCA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02629" y="1313874"/>
          <a:ext cx="4360347" cy="2476865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453449">
                  <a:extLst>
                    <a:ext uri="{9D8B030D-6E8A-4147-A177-3AD203B41FA5}">
                      <a16:colId xmlns:a16="http://schemas.microsoft.com/office/drawing/2014/main" xmlns="" val="2346770873"/>
                    </a:ext>
                  </a:extLst>
                </a:gridCol>
                <a:gridCol w="1453449">
                  <a:extLst>
                    <a:ext uri="{9D8B030D-6E8A-4147-A177-3AD203B41FA5}">
                      <a16:colId xmlns:a16="http://schemas.microsoft.com/office/drawing/2014/main" xmlns="" val="1844493450"/>
                    </a:ext>
                  </a:extLst>
                </a:gridCol>
                <a:gridCol w="1453449">
                  <a:extLst>
                    <a:ext uri="{9D8B030D-6E8A-4147-A177-3AD203B41FA5}">
                      <a16:colId xmlns:a16="http://schemas.microsoft.com/office/drawing/2014/main" xmlns="" val="2590035059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義工年齡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男生</a:t>
                      </a:r>
                      <a:endParaRPr lang="zh-TW" sz="16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女生</a:t>
                      </a:r>
                      <a:endParaRPr lang="zh-TW" sz="16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566301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─</a:t>
                      </a: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歲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42884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─</a:t>
                      </a: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歲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4002242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─</a:t>
                      </a: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49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歲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936258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─</a:t>
                      </a: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54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歲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136025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55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—</a:t>
                      </a: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64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歲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00346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65</a:t>
                      </a:r>
                      <a:r>
                        <a:rPr lang="zh-TW" sz="1600" kern="10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歲以上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0452488"/>
                  </a:ext>
                </a:extLst>
              </a:tr>
            </a:tbl>
          </a:graphicData>
        </a:graphic>
      </p:graphicFrame>
      <p:sp>
        <p:nvSpPr>
          <p:cNvPr id="7" name="標題 2">
            <a:extLst>
              <a:ext uri="{FF2B5EF4-FFF2-40B4-BE49-F238E27FC236}">
                <a16:creationId xmlns:a16="http://schemas.microsoft.com/office/drawing/2014/main" xmlns="" id="{6A82019C-403A-4DA5-98AF-735040822A24}"/>
              </a:ext>
            </a:extLst>
          </p:cNvPr>
          <p:cNvSpPr txBox="1">
            <a:spLocks/>
          </p:cNvSpPr>
          <p:nvPr/>
        </p:nvSpPr>
        <p:spPr>
          <a:xfrm>
            <a:off x="-1" y="328075"/>
            <a:ext cx="6290419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zh-TW" altLang="en-US" sz="3200" b="1" kern="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一、組訓集會及組織運作</a:t>
            </a:r>
            <a:r>
              <a:rPr lang="en-US" altLang="zh-TW" sz="3200" b="1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(20%)</a:t>
            </a:r>
            <a:endParaRPr lang="zh-TW" altLang="en-US" sz="3200" b="1" kern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DBBBBBD1-70A5-44C7-9CA5-1DC1481A12A9}"/>
              </a:ext>
            </a:extLst>
          </p:cNvPr>
          <p:cNvSpPr/>
          <p:nvPr/>
        </p:nvSpPr>
        <p:spPr>
          <a:xfrm>
            <a:off x="5340097" y="24758"/>
            <a:ext cx="3803903" cy="307777"/>
          </a:xfrm>
          <a:prstGeom prst="rect">
            <a:avLst/>
          </a:prstGeom>
          <a:solidFill>
            <a:schemeClr val="accent2">
              <a:lumMod val="20000"/>
              <a:lumOff val="80000"/>
              <a:alpha val="61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統計範圍：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xmlns="" id="{818BBBCF-8467-45D2-B1CC-522A6F4461E5}"/>
              </a:ext>
            </a:extLst>
          </p:cNvPr>
          <p:cNvSpPr txBox="1"/>
          <p:nvPr/>
        </p:nvSpPr>
        <p:spPr>
          <a:xfrm>
            <a:off x="4512418" y="866262"/>
            <a:ext cx="177800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defRPr sz="20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zh-TW" altLang="en-US" sz="2400" dirty="0">
                <a:solidFill>
                  <a:schemeClr val="accent6">
                    <a:lumMod val="50000"/>
                  </a:schemeClr>
                </a:solidFill>
              </a:rPr>
              <a:t>義工年齡</a:t>
            </a:r>
            <a:endParaRPr lang="zh-TW" altLang="zh-TW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xmlns="" id="{101D84C3-DB3D-42FC-BEAF-992805418F5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02628" y="4370153"/>
          <a:ext cx="4360348" cy="2116865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953004">
                  <a:extLst>
                    <a:ext uri="{9D8B030D-6E8A-4147-A177-3AD203B41FA5}">
                      <a16:colId xmlns:a16="http://schemas.microsoft.com/office/drawing/2014/main" xmlns="" val="2346770873"/>
                    </a:ext>
                  </a:extLst>
                </a:gridCol>
                <a:gridCol w="1203672">
                  <a:extLst>
                    <a:ext uri="{9D8B030D-6E8A-4147-A177-3AD203B41FA5}">
                      <a16:colId xmlns:a16="http://schemas.microsoft.com/office/drawing/2014/main" xmlns="" val="1844493450"/>
                    </a:ext>
                  </a:extLst>
                </a:gridCol>
                <a:gridCol w="1203672">
                  <a:extLst>
                    <a:ext uri="{9D8B030D-6E8A-4147-A177-3AD203B41FA5}">
                      <a16:colId xmlns:a16="http://schemas.microsoft.com/office/drawing/2014/main" xmlns="" val="2590035059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600" dirty="0">
                          <a:solidFill>
                            <a:sysClr val="windowText" lastClr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服務年資</a:t>
                      </a:r>
                      <a:endParaRPr lang="zh-TW" altLang="en-US" sz="1600" dirty="0">
                        <a:solidFill>
                          <a:sysClr val="windowText" lastClr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男生</a:t>
                      </a:r>
                      <a:endParaRPr lang="zh-TW" sz="16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女生</a:t>
                      </a:r>
                      <a:endParaRPr lang="zh-TW" sz="16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566301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年以下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42884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年以上未滿</a:t>
                      </a: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4002242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年以上未滿</a:t>
                      </a: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936258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年以上未滿</a:t>
                      </a: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136025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年以上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0034611"/>
                  </a:ext>
                </a:extLst>
              </a:tr>
            </a:tbl>
          </a:graphicData>
        </a:graphic>
      </p:graphicFrame>
      <p:sp>
        <p:nvSpPr>
          <p:cNvPr id="14" name="文字方塊 13">
            <a:extLst>
              <a:ext uri="{FF2B5EF4-FFF2-40B4-BE49-F238E27FC236}">
                <a16:creationId xmlns:a16="http://schemas.microsoft.com/office/drawing/2014/main" xmlns="" id="{B1F619CE-8511-471E-B708-92B38751EC2A}"/>
              </a:ext>
            </a:extLst>
          </p:cNvPr>
          <p:cNvSpPr txBox="1"/>
          <p:nvPr/>
        </p:nvSpPr>
        <p:spPr>
          <a:xfrm>
            <a:off x="4516380" y="3854003"/>
            <a:ext cx="177800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defRPr sz="2400" b="1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zh-TW" altLang="zh-TW" dirty="0">
                <a:solidFill>
                  <a:schemeClr val="accent6">
                    <a:lumMod val="50000"/>
                  </a:schemeClr>
                </a:solidFill>
              </a:rPr>
              <a:t>服務年資</a:t>
            </a:r>
            <a:endParaRPr lang="zh-TW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050719"/>
              </p:ext>
            </p:extLst>
          </p:nvPr>
        </p:nvGraphicFramePr>
        <p:xfrm>
          <a:off x="234954" y="2086068"/>
          <a:ext cx="4224312" cy="1861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42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00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47918">
                <a:tc>
                  <a:txBody>
                    <a:bodyPr/>
                    <a:lstStyle/>
                    <a:p>
                      <a:r>
                        <a:rPr lang="zh-TW" altLang="en-US" sz="18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義工分隊長姓名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30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義工分隊成立年資</a:t>
                      </a:r>
                      <a:r>
                        <a:rPr lang="en-US" altLang="zh-TW" sz="1800" b="1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b="1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800" b="1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6936">
                <a:tc>
                  <a:txBody>
                    <a:bodyPr/>
                    <a:lstStyle/>
                    <a:p>
                      <a:r>
                        <a:rPr lang="zh-TW" altLang="en-US" b="1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近一年累積總服務時數</a:t>
                      </a:r>
                      <a:r>
                        <a:rPr lang="en-US" altLang="zh-TW" b="1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b="1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小時</a:t>
                      </a:r>
                      <a:r>
                        <a:rPr lang="en-US" altLang="zh-TW" b="1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b="1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1" name="文字方塊 10">
            <a:extLst>
              <a:ext uri="{FF2B5EF4-FFF2-40B4-BE49-F238E27FC236}">
                <a16:creationId xmlns:a16="http://schemas.microsoft.com/office/drawing/2014/main" xmlns="" id="{0DBED587-C6F9-4B65-833B-5451EC4EEEFF}"/>
              </a:ext>
            </a:extLst>
          </p:cNvPr>
          <p:cNvSpPr txBox="1"/>
          <p:nvPr/>
        </p:nvSpPr>
        <p:spPr>
          <a:xfrm>
            <a:off x="0" y="1002081"/>
            <a:ext cx="3620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義工組織概況</a:t>
            </a:r>
          </a:p>
        </p:txBody>
      </p:sp>
    </p:spTree>
    <p:extLst>
      <p:ext uri="{BB962C8B-B14F-4D97-AF65-F5344CB8AC3E}">
        <p14:creationId xmlns:p14="http://schemas.microsoft.com/office/powerpoint/2010/main" val="190276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D3B3C1DA-50F1-4A0D-BD5D-44B20C13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280151"/>
            <a:ext cx="2057400" cy="365125"/>
          </a:xfrm>
        </p:spPr>
        <p:txBody>
          <a:bodyPr/>
          <a:lstStyle/>
          <a:p>
            <a:fld id="{C088953B-8F1A-439D-9D4E-1E29835B46B0}" type="slidenum">
              <a:rPr lang="zh-TW" altLang="en-US" smtClean="0"/>
              <a:t>5</a:t>
            </a:fld>
            <a:endParaRPr lang="zh-TW" altLang="en-US"/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xmlns="" id="{67FEA189-C9F7-4E1F-B4DA-7F740DA9AC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74277"/>
              </p:ext>
            </p:extLst>
          </p:nvPr>
        </p:nvGraphicFramePr>
        <p:xfrm>
          <a:off x="639574" y="1718913"/>
          <a:ext cx="8066014" cy="2293677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940787">
                  <a:extLst>
                    <a:ext uri="{9D8B030D-6E8A-4147-A177-3AD203B41FA5}">
                      <a16:colId xmlns:a16="http://schemas.microsoft.com/office/drawing/2014/main" xmlns="" val="1844493450"/>
                    </a:ext>
                  </a:extLst>
                </a:gridCol>
                <a:gridCol w="1139869">
                  <a:extLst>
                    <a:ext uri="{9D8B030D-6E8A-4147-A177-3AD203B41FA5}">
                      <a16:colId xmlns:a16="http://schemas.microsoft.com/office/drawing/2014/main" xmlns="" val="2505998181"/>
                    </a:ext>
                  </a:extLst>
                </a:gridCol>
                <a:gridCol w="1277654">
                  <a:extLst>
                    <a:ext uri="{9D8B030D-6E8A-4147-A177-3AD203B41FA5}">
                      <a16:colId xmlns:a16="http://schemas.microsoft.com/office/drawing/2014/main" xmlns="" val="4082734410"/>
                    </a:ext>
                  </a:extLst>
                </a:gridCol>
                <a:gridCol w="1490598">
                  <a:extLst>
                    <a:ext uri="{9D8B030D-6E8A-4147-A177-3AD203B41FA5}">
                      <a16:colId xmlns:a16="http://schemas.microsoft.com/office/drawing/2014/main" xmlns="" val="118247094"/>
                    </a:ext>
                  </a:extLst>
                </a:gridCol>
                <a:gridCol w="221710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740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</a:t>
                      </a:r>
                      <a:r>
                        <a:rPr lang="en-US" altLang="zh-TW" sz="18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8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會議名稱</a:t>
                      </a: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舉辦時間</a:t>
                      </a: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地點</a:t>
                      </a: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參與</a:t>
                      </a:r>
                      <a:r>
                        <a:rPr lang="en-US" altLang="zh-TW" sz="18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8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出席人數</a:t>
                      </a:r>
                      <a:r>
                        <a:rPr lang="en-US" altLang="zh-TW" sz="18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r>
                        <a:rPr lang="en-US" altLang="zh-TW" sz="18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教育訓練重點</a:t>
                      </a: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3931350"/>
                  </a:ext>
                </a:extLst>
              </a:tr>
              <a:tr h="417363">
                <a:tc>
                  <a:txBody>
                    <a:bodyPr/>
                    <a:lstStyle/>
                    <a:p>
                      <a:pPr algn="ctr"/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570640"/>
                  </a:ext>
                </a:extLst>
              </a:tr>
              <a:tr h="469464">
                <a:tc>
                  <a:txBody>
                    <a:bodyPr/>
                    <a:lstStyle/>
                    <a:p>
                      <a:pPr algn="ctr"/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3961">
                <a:tc>
                  <a:txBody>
                    <a:bodyPr/>
                    <a:lstStyle/>
                    <a:p>
                      <a:pPr algn="ctr"/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8885">
                <a:tc>
                  <a:txBody>
                    <a:bodyPr/>
                    <a:lstStyle/>
                    <a:p>
                      <a:pPr algn="ctr"/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5" name="標題 2">
            <a:extLst>
              <a:ext uri="{FF2B5EF4-FFF2-40B4-BE49-F238E27FC236}">
                <a16:creationId xmlns:a16="http://schemas.microsoft.com/office/drawing/2014/main" xmlns="" id="{FDD4B07D-02D8-4FC7-8BA0-664FB4695590}"/>
              </a:ext>
            </a:extLst>
          </p:cNvPr>
          <p:cNvSpPr txBox="1">
            <a:spLocks/>
          </p:cNvSpPr>
          <p:nvPr/>
        </p:nvSpPr>
        <p:spPr>
          <a:xfrm>
            <a:off x="-1" y="328075"/>
            <a:ext cx="6468036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zh-TW" altLang="en-US" sz="3200" b="1" kern="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一、組訓集會及組織運作</a:t>
            </a:r>
            <a:r>
              <a:rPr lang="en-US" altLang="zh-TW" sz="3200" b="1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(20%)</a:t>
            </a:r>
            <a:endParaRPr lang="zh-TW" altLang="en-US" sz="3200" b="1" kern="0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C90968B6-62B4-4633-9B02-F713224A3D20}"/>
              </a:ext>
            </a:extLst>
          </p:cNvPr>
          <p:cNvSpPr/>
          <p:nvPr/>
        </p:nvSpPr>
        <p:spPr>
          <a:xfrm>
            <a:off x="5340097" y="24758"/>
            <a:ext cx="3803903" cy="307777"/>
          </a:xfrm>
          <a:prstGeom prst="rect">
            <a:avLst/>
          </a:prstGeom>
          <a:solidFill>
            <a:schemeClr val="accent2">
              <a:lumMod val="20000"/>
              <a:lumOff val="80000"/>
              <a:alpha val="61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統計範圍：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xmlns="" id="{38334979-775C-471F-8057-09F15D44BF09}"/>
              </a:ext>
            </a:extLst>
          </p:cNvPr>
          <p:cNvSpPr txBox="1"/>
          <p:nvPr/>
        </p:nvSpPr>
        <p:spPr>
          <a:xfrm>
            <a:off x="0" y="939451"/>
            <a:ext cx="4960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義工教育訓練</a:t>
            </a:r>
          </a:p>
        </p:txBody>
      </p:sp>
    </p:spTree>
    <p:extLst>
      <p:ext uri="{BB962C8B-B14F-4D97-AF65-F5344CB8AC3E}">
        <p14:creationId xmlns:p14="http://schemas.microsoft.com/office/powerpoint/2010/main" val="1826753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D3B3C1DA-50F1-4A0D-BD5D-44B20C13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280151"/>
            <a:ext cx="2057400" cy="365125"/>
          </a:xfrm>
        </p:spPr>
        <p:txBody>
          <a:bodyPr/>
          <a:lstStyle/>
          <a:p>
            <a:fld id="{C088953B-8F1A-439D-9D4E-1E29835B46B0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15" name="標題 2">
            <a:extLst>
              <a:ext uri="{FF2B5EF4-FFF2-40B4-BE49-F238E27FC236}">
                <a16:creationId xmlns:a16="http://schemas.microsoft.com/office/drawing/2014/main" xmlns="" id="{FDD4B07D-02D8-4FC7-8BA0-664FB4695590}"/>
              </a:ext>
            </a:extLst>
          </p:cNvPr>
          <p:cNvSpPr txBox="1">
            <a:spLocks/>
          </p:cNvSpPr>
          <p:nvPr/>
        </p:nvSpPr>
        <p:spPr>
          <a:xfrm>
            <a:off x="-1" y="328075"/>
            <a:ext cx="6468036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zh-TW" altLang="en-US" sz="3200" b="1" kern="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一、組訓集會及組織運作</a:t>
            </a:r>
            <a:r>
              <a:rPr lang="en-US" altLang="zh-TW" sz="3200" b="1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(20%)</a:t>
            </a:r>
            <a:endParaRPr lang="zh-TW" altLang="en-US" sz="3200" b="1" kern="0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3" name="表格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331399"/>
              </p:ext>
            </p:extLst>
          </p:nvPr>
        </p:nvGraphicFramePr>
        <p:xfrm>
          <a:off x="700645" y="1693692"/>
          <a:ext cx="7147347" cy="4586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24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943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705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68453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活動或會議名稱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活動照片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7208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41092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xmlns="" id="{BC7B39C5-57E6-46BF-8E5B-24DAE7CC7570}"/>
              </a:ext>
            </a:extLst>
          </p:cNvPr>
          <p:cNvSpPr/>
          <p:nvPr/>
        </p:nvSpPr>
        <p:spPr>
          <a:xfrm>
            <a:off x="5340097" y="24758"/>
            <a:ext cx="3803903" cy="307777"/>
          </a:xfrm>
          <a:prstGeom prst="rect">
            <a:avLst/>
          </a:prstGeom>
          <a:solidFill>
            <a:schemeClr val="accent2">
              <a:lumMod val="20000"/>
              <a:lumOff val="80000"/>
              <a:alpha val="61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統計範圍：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xmlns="" id="{115A22EB-0085-4B61-BED2-4E75D9B390F8}"/>
              </a:ext>
            </a:extLst>
          </p:cNvPr>
          <p:cNvSpPr txBox="1"/>
          <p:nvPr/>
        </p:nvSpPr>
        <p:spPr>
          <a:xfrm>
            <a:off x="0" y="1002081"/>
            <a:ext cx="4960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分隊活動或會議</a:t>
            </a:r>
          </a:p>
        </p:txBody>
      </p:sp>
    </p:spTree>
    <p:extLst>
      <p:ext uri="{BB962C8B-B14F-4D97-AF65-F5344CB8AC3E}">
        <p14:creationId xmlns:p14="http://schemas.microsoft.com/office/powerpoint/2010/main" val="2151522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D3B3C1DA-50F1-4A0D-BD5D-44B20C13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280151"/>
            <a:ext cx="2057400" cy="365125"/>
          </a:xfrm>
        </p:spPr>
        <p:txBody>
          <a:bodyPr/>
          <a:lstStyle/>
          <a:p>
            <a:fld id="{C088953B-8F1A-439D-9D4E-1E29835B46B0}" type="slidenum">
              <a:rPr lang="zh-TW" altLang="en-US" smtClean="0"/>
              <a:t>7</a:t>
            </a:fld>
            <a:endParaRPr lang="zh-TW" altLang="en-US"/>
          </a:p>
        </p:txBody>
      </p:sp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xmlns="" id="{A7B31C9C-5513-456C-BA1A-80AD17F9D0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711866"/>
              </p:ext>
            </p:extLst>
          </p:nvPr>
        </p:nvGraphicFramePr>
        <p:xfrm>
          <a:off x="207175" y="1480495"/>
          <a:ext cx="8660968" cy="471554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3613263">
                  <a:extLst>
                    <a:ext uri="{9D8B030D-6E8A-4147-A177-3AD203B41FA5}">
                      <a16:colId xmlns:a16="http://schemas.microsoft.com/office/drawing/2014/main" xmlns="" val="2346770873"/>
                    </a:ext>
                  </a:extLst>
                </a:gridCol>
                <a:gridCol w="1678488">
                  <a:extLst>
                    <a:ext uri="{9D8B030D-6E8A-4147-A177-3AD203B41FA5}">
                      <a16:colId xmlns:a16="http://schemas.microsoft.com/office/drawing/2014/main" xmlns="" val="1844493450"/>
                    </a:ext>
                  </a:extLst>
                </a:gridCol>
                <a:gridCol w="18037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654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3640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服務或宣導項目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總場次</a:t>
                      </a:r>
                      <a:endParaRPr lang="zh-TW" sz="18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參與人數</a:t>
                      </a:r>
                      <a:endParaRPr lang="zh-TW" sz="18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總時數</a:t>
                      </a:r>
                      <a:endParaRPr lang="zh-TW" sz="18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5663017"/>
                  </a:ext>
                </a:extLst>
              </a:tr>
              <a:tr h="70145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認養周邊環境及清潔維護</a:t>
                      </a:r>
                      <a:endParaRPr lang="en-US" altLang="zh-TW" sz="1800" kern="1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428841"/>
                  </a:ext>
                </a:extLst>
              </a:tr>
              <a:tr h="63882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髒亂點協查通報或清除</a:t>
                      </a:r>
                      <a:endParaRPr lang="en-US" altLang="zh-TW" sz="1800" kern="1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40022425"/>
                  </a:ext>
                </a:extLst>
              </a:tr>
              <a:tr h="5761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資源回收再利用</a:t>
                      </a:r>
                      <a:r>
                        <a:rPr lang="en-US" altLang="zh-TW" sz="1800" b="1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698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環境巡守相關服務</a:t>
                      </a:r>
                      <a:endParaRPr lang="en-US" altLang="zh-TW" sz="1800" b="1" kern="1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698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參與或辦理綠色消費、節能減碳、社區環境營造、環保組織經營等與環保相關之宣導（傳）活動</a:t>
                      </a:r>
                      <a:endParaRPr lang="en-US" altLang="zh-TW" sz="1800" b="1" kern="1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2484535"/>
                  </a:ext>
                </a:extLst>
              </a:tr>
              <a:tr h="6698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小計</a:t>
                      </a:r>
                      <a:endParaRPr lang="en-US" altLang="zh-TW" sz="1800" b="1" kern="1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7551283"/>
                  </a:ext>
                </a:extLst>
              </a:tr>
            </a:tbl>
          </a:graphicData>
        </a:graphic>
      </p:graphicFrame>
      <p:sp>
        <p:nvSpPr>
          <p:cNvPr id="20" name="標題 2">
            <a:extLst>
              <a:ext uri="{FF2B5EF4-FFF2-40B4-BE49-F238E27FC236}">
                <a16:creationId xmlns:a16="http://schemas.microsoft.com/office/drawing/2014/main" xmlns="" id="{506A42E0-3E11-48F4-9B82-07A196F4AFD4}"/>
              </a:ext>
            </a:extLst>
          </p:cNvPr>
          <p:cNvSpPr txBox="1">
            <a:spLocks/>
          </p:cNvSpPr>
          <p:nvPr/>
        </p:nvSpPr>
        <p:spPr>
          <a:xfrm>
            <a:off x="14020" y="313624"/>
            <a:ext cx="7347374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zh-TW" altLang="en-US" sz="3200" b="1" kern="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二、環境維護或環境教育宣導</a:t>
            </a:r>
            <a:r>
              <a:rPr lang="en-US" altLang="zh-TW" sz="3200" b="1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(60%)</a:t>
            </a:r>
            <a:endParaRPr lang="zh-TW" altLang="en-US" sz="3200" b="1" kern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6D14D1C3-A93B-440F-867E-0D3F53FDB9DA}"/>
              </a:ext>
            </a:extLst>
          </p:cNvPr>
          <p:cNvSpPr/>
          <p:nvPr/>
        </p:nvSpPr>
        <p:spPr>
          <a:xfrm>
            <a:off x="5340097" y="5847"/>
            <a:ext cx="3803903" cy="307777"/>
          </a:xfrm>
          <a:prstGeom prst="rect">
            <a:avLst/>
          </a:prstGeom>
          <a:solidFill>
            <a:schemeClr val="accent2">
              <a:lumMod val="20000"/>
              <a:lumOff val="80000"/>
              <a:alpha val="61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統計範圍：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  <p:sp>
        <p:nvSpPr>
          <p:cNvPr id="8" name="標題 2">
            <a:extLst>
              <a:ext uri="{FF2B5EF4-FFF2-40B4-BE49-F238E27FC236}">
                <a16:creationId xmlns:a16="http://schemas.microsoft.com/office/drawing/2014/main" xmlns="" id="{506A42E0-3E11-48F4-9B82-07A196F4AFD4}"/>
              </a:ext>
            </a:extLst>
          </p:cNvPr>
          <p:cNvSpPr txBox="1">
            <a:spLocks/>
          </p:cNvSpPr>
          <p:nvPr/>
        </p:nvSpPr>
        <p:spPr>
          <a:xfrm>
            <a:off x="123951" y="866971"/>
            <a:ext cx="6665156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en-US" altLang="zh-TW" sz="32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32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2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環境維護或環境教育宣導績效</a:t>
            </a:r>
            <a:endParaRPr lang="zh-TW" altLang="en-US" sz="3200" b="1" kern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9898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D3B3C1DA-50F1-4A0D-BD5D-44B20C13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280151"/>
            <a:ext cx="2057400" cy="365125"/>
          </a:xfrm>
        </p:spPr>
        <p:txBody>
          <a:bodyPr/>
          <a:lstStyle/>
          <a:p>
            <a:fld id="{C088953B-8F1A-439D-9D4E-1E29835B46B0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34" name="標題 2">
            <a:extLst>
              <a:ext uri="{FF2B5EF4-FFF2-40B4-BE49-F238E27FC236}">
                <a16:creationId xmlns:a16="http://schemas.microsoft.com/office/drawing/2014/main" xmlns="" id="{506A42E0-3E11-48F4-9B82-07A196F4AFD4}"/>
              </a:ext>
            </a:extLst>
          </p:cNvPr>
          <p:cNvSpPr txBox="1">
            <a:spLocks/>
          </p:cNvSpPr>
          <p:nvPr/>
        </p:nvSpPr>
        <p:spPr>
          <a:xfrm>
            <a:off x="240909" y="303445"/>
            <a:ext cx="8224665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en-US" altLang="zh-TW" sz="32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32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2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環境維護活動照片</a:t>
            </a:r>
            <a:r>
              <a:rPr lang="en-US" altLang="zh-TW" sz="18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至多舉列</a:t>
            </a:r>
            <a:r>
              <a:rPr lang="en-US" altLang="zh-TW" sz="18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8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項活動</a:t>
            </a:r>
            <a:r>
              <a:rPr lang="en-US" altLang="zh-TW" sz="18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800" b="1" kern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5" name="表格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543638"/>
              </p:ext>
            </p:extLst>
          </p:nvPr>
        </p:nvGraphicFramePr>
        <p:xfrm>
          <a:off x="324863" y="1142546"/>
          <a:ext cx="8534001" cy="4641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0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307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990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12903">
                  <a:extLst>
                    <a:ext uri="{9D8B030D-6E8A-4147-A177-3AD203B41FA5}">
                      <a16:colId xmlns:a16="http://schemas.microsoft.com/office/drawing/2014/main" xmlns="" val="3110215832"/>
                    </a:ext>
                  </a:extLst>
                </a:gridCol>
                <a:gridCol w="1538684">
                  <a:extLst>
                    <a:ext uri="{9D8B030D-6E8A-4147-A177-3AD203B41FA5}">
                      <a16:colId xmlns:a16="http://schemas.microsoft.com/office/drawing/2014/main" xmlns="" val="1754437485"/>
                    </a:ext>
                  </a:extLst>
                </a:gridCol>
                <a:gridCol w="2074606">
                  <a:extLst>
                    <a:ext uri="{9D8B030D-6E8A-4147-A177-3AD203B41FA5}">
                      <a16:colId xmlns:a16="http://schemas.microsoft.com/office/drawing/2014/main" xmlns="" val="1282833625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活動名稱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活動照片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活動名稱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活動照片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7208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41092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xmlns="" id="{634977C8-8EEE-4974-8873-032528BB9636}"/>
              </a:ext>
            </a:extLst>
          </p:cNvPr>
          <p:cNvSpPr/>
          <p:nvPr/>
        </p:nvSpPr>
        <p:spPr>
          <a:xfrm>
            <a:off x="5340097" y="24758"/>
            <a:ext cx="3803903" cy="307777"/>
          </a:xfrm>
          <a:prstGeom prst="rect">
            <a:avLst/>
          </a:prstGeom>
          <a:solidFill>
            <a:schemeClr val="accent2">
              <a:lumMod val="20000"/>
              <a:lumOff val="80000"/>
              <a:alpha val="61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統計範圍：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1135600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D3B3C1DA-50F1-4A0D-BD5D-44B20C13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280151"/>
            <a:ext cx="2057400" cy="365125"/>
          </a:xfrm>
        </p:spPr>
        <p:txBody>
          <a:bodyPr/>
          <a:lstStyle/>
          <a:p>
            <a:fld id="{C088953B-8F1A-439D-9D4E-1E29835B46B0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34" name="標題 2">
            <a:extLst>
              <a:ext uri="{FF2B5EF4-FFF2-40B4-BE49-F238E27FC236}">
                <a16:creationId xmlns:a16="http://schemas.microsoft.com/office/drawing/2014/main" xmlns="" id="{506A42E0-3E11-48F4-9B82-07A196F4AFD4}"/>
              </a:ext>
            </a:extLst>
          </p:cNvPr>
          <p:cNvSpPr txBox="1">
            <a:spLocks/>
          </p:cNvSpPr>
          <p:nvPr/>
        </p:nvSpPr>
        <p:spPr>
          <a:xfrm>
            <a:off x="240909" y="303445"/>
            <a:ext cx="7202110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en-US" altLang="zh-TW" sz="32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32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2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環境教育宣導活動照片</a:t>
            </a:r>
            <a:r>
              <a:rPr lang="en-US" altLang="zh-TW" sz="18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至多舉列</a:t>
            </a:r>
            <a:r>
              <a:rPr lang="en-US" altLang="zh-TW" sz="18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8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項活動</a:t>
            </a:r>
            <a:r>
              <a:rPr lang="en-US" altLang="zh-TW" sz="18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800" b="1" kern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5" name="表格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460252"/>
              </p:ext>
            </p:extLst>
          </p:nvPr>
        </p:nvGraphicFramePr>
        <p:xfrm>
          <a:off x="324863" y="1142546"/>
          <a:ext cx="8534001" cy="4641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0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307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990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12903">
                  <a:extLst>
                    <a:ext uri="{9D8B030D-6E8A-4147-A177-3AD203B41FA5}">
                      <a16:colId xmlns:a16="http://schemas.microsoft.com/office/drawing/2014/main" xmlns="" val="3110215832"/>
                    </a:ext>
                  </a:extLst>
                </a:gridCol>
                <a:gridCol w="1538684">
                  <a:extLst>
                    <a:ext uri="{9D8B030D-6E8A-4147-A177-3AD203B41FA5}">
                      <a16:colId xmlns:a16="http://schemas.microsoft.com/office/drawing/2014/main" xmlns="" val="1754437485"/>
                    </a:ext>
                  </a:extLst>
                </a:gridCol>
                <a:gridCol w="2074606">
                  <a:extLst>
                    <a:ext uri="{9D8B030D-6E8A-4147-A177-3AD203B41FA5}">
                      <a16:colId xmlns:a16="http://schemas.microsoft.com/office/drawing/2014/main" xmlns="" val="1282833625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活動名稱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活動照片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活動名稱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活動照片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7208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41092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xmlns="" id="{634977C8-8EEE-4974-8873-032528BB9636}"/>
              </a:ext>
            </a:extLst>
          </p:cNvPr>
          <p:cNvSpPr/>
          <p:nvPr/>
        </p:nvSpPr>
        <p:spPr>
          <a:xfrm>
            <a:off x="5340097" y="24758"/>
            <a:ext cx="3803903" cy="307777"/>
          </a:xfrm>
          <a:prstGeom prst="rect">
            <a:avLst/>
          </a:prstGeom>
          <a:solidFill>
            <a:schemeClr val="accent2">
              <a:lumMod val="20000"/>
              <a:lumOff val="80000"/>
              <a:alpha val="61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統計範圍：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3483728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15248</TotalTime>
  <Words>659</Words>
  <Application>Microsoft Office PowerPoint</Application>
  <PresentationFormat>如螢幕大小 (4:3)</PresentationFormat>
  <Paragraphs>139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許 浩洋</dc:creator>
  <cp:lastModifiedBy>user</cp:lastModifiedBy>
  <cp:revision>83</cp:revision>
  <dcterms:created xsi:type="dcterms:W3CDTF">2022-04-14T10:21:18Z</dcterms:created>
  <dcterms:modified xsi:type="dcterms:W3CDTF">2023-06-27T07:17:55Z</dcterms:modified>
</cp:coreProperties>
</file>